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257" r:id="rId3"/>
    <p:sldId id="258" r:id="rId4"/>
    <p:sldId id="296" r:id="rId5"/>
    <p:sldId id="260" r:id="rId6"/>
    <p:sldId id="295"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sorterViewPr>
    <p:cViewPr>
      <p:scale>
        <a:sx n="100" d="100"/>
        <a:sy n="100" d="100"/>
      </p:scale>
      <p:origin x="0" y="-8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2090F-2258-4E00-8A5D-4370775F9042}"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AFA0D-B909-42C1-AFA0-0521DBEA371B}" type="slidenum">
              <a:rPr lang="en-US" smtClean="0"/>
              <a:t>‹#›</a:t>
            </a:fld>
            <a:endParaRPr lang="en-US"/>
          </a:p>
        </p:txBody>
      </p:sp>
    </p:spTree>
    <p:extLst>
      <p:ext uri="{BB962C8B-B14F-4D97-AF65-F5344CB8AC3E}">
        <p14:creationId xmlns:p14="http://schemas.microsoft.com/office/powerpoint/2010/main" val="162906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CA8B593-20D7-4018-86E6-F91FA25999DD}" type="slidenum">
              <a:rPr lang="en-US">
                <a:ea typeface="ＭＳ Ｐゴシック"/>
                <a:cs typeface="ＭＳ Ｐゴシック"/>
              </a:rPr>
              <a:pPr/>
              <a:t>2</a:t>
            </a:fld>
            <a:endParaRPr lang="en-US">
              <a:ea typeface="ＭＳ Ｐゴシック"/>
              <a:cs typeface="ＭＳ Ｐゴシック"/>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1B00C76-F94F-449F-860C-6D34F5A12157}" type="slidenum">
              <a:rPr lang="en-US" sz="1200"/>
              <a:pPr algn="r"/>
              <a:t>2</a:t>
            </a:fld>
            <a:endParaRPr 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xfrm>
            <a:off x="990600" y="4724400"/>
            <a:ext cx="5486400" cy="4114800"/>
          </a:xfrm>
          <a:noFill/>
          <a:ln/>
        </p:spPr>
        <p:txBody>
          <a:bodyPr/>
          <a:lstStyle/>
          <a:p>
            <a:pPr eaLnBrk="1" hangingPunct="1"/>
            <a:r>
              <a:rPr lang="en-US" sz="1800" dirty="0"/>
              <a:t>Aviation invests 10% of its operating budget in simulation- The copilot on a plane may be flying that particular plane in reality for the first time.</a:t>
            </a:r>
          </a:p>
          <a:p>
            <a:pPr eaLnBrk="1" hangingPunct="1"/>
            <a:r>
              <a:rPr lang="en-US" sz="1800" dirty="0"/>
              <a:t>Nuclear power plants invest 15 % of their operating budgets in simulation</a:t>
            </a:r>
          </a:p>
          <a:p>
            <a:pPr eaLnBrk="1" hangingPunct="1"/>
            <a:r>
              <a:rPr lang="en-US" sz="1800" dirty="0"/>
              <a:t>And in fact spend one week in 6 in a simulator.</a:t>
            </a:r>
          </a:p>
          <a:p>
            <a:pPr eaLnBrk="1" hangingPunct="1"/>
            <a:endParaRPr lang="en-US" sz="1800" dirty="0"/>
          </a:p>
          <a:p>
            <a:pPr eaLnBrk="1" hangingPunct="1"/>
            <a:r>
              <a:rPr lang="en-US" sz="1800" dirty="0"/>
              <a:t>Link Trainer –the first aviation simulator.  US Postal service commissioned 6 of these in the late 1920’s</a:t>
            </a:r>
          </a:p>
        </p:txBody>
      </p:sp>
    </p:spTree>
    <p:extLst>
      <p:ext uri="{BB962C8B-B14F-4D97-AF65-F5344CB8AC3E}">
        <p14:creationId xmlns:p14="http://schemas.microsoft.com/office/powerpoint/2010/main" val="154647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Bill Gates – 8</a:t>
            </a:r>
            <a:r>
              <a:rPr lang="en-US" baseline="30000" dirty="0"/>
              <a:t>th</a:t>
            </a:r>
            <a:r>
              <a:rPr lang="en-US" dirty="0"/>
              <a:t> grade –sophomore year of college -7 years programming almost continuously – </a:t>
            </a:r>
            <a:r>
              <a:rPr lang="en-US" dirty="0" err="1"/>
              <a:t>Univ</a:t>
            </a:r>
            <a:r>
              <a:rPr lang="en-US" dirty="0"/>
              <a:t> of  Washington. Seattle   Stealing time from the </a:t>
            </a:r>
            <a:r>
              <a:rPr lang="en-US" dirty="0" err="1"/>
              <a:t>Univ</a:t>
            </a:r>
            <a:r>
              <a:rPr lang="en-US" dirty="0"/>
              <a:t> of Washington between 3 and 6.am.</a:t>
            </a:r>
          </a:p>
        </p:txBody>
      </p:sp>
      <p:sp>
        <p:nvSpPr>
          <p:cNvPr id="4" name="Slide Number Placeholder 3"/>
          <p:cNvSpPr>
            <a:spLocks noGrp="1"/>
          </p:cNvSpPr>
          <p:nvPr>
            <p:ph type="sldNum" sz="quarter" idx="10"/>
          </p:nvPr>
        </p:nvSpPr>
        <p:spPr/>
        <p:txBody>
          <a:bodyPr/>
          <a:lstStyle/>
          <a:p>
            <a:pPr>
              <a:defRPr/>
            </a:pPr>
            <a:fld id="{AA266FE8-560F-4D1F-94C3-3D3B7D606EAB}" type="slidenum">
              <a:rPr lang="en-US" smtClean="0"/>
              <a:pPr>
                <a:defRPr/>
              </a:pPr>
              <a:t>6</a:t>
            </a:fld>
            <a:endParaRPr lang="en-US"/>
          </a:p>
        </p:txBody>
      </p:sp>
    </p:spTree>
    <p:extLst>
      <p:ext uri="{BB962C8B-B14F-4D97-AF65-F5344CB8AC3E}">
        <p14:creationId xmlns:p14="http://schemas.microsoft.com/office/powerpoint/2010/main" val="105551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8CE4CFF-7FAD-44A2-8BDC-907322A6BAC5}" type="slidenum">
              <a:rPr lang="en-US">
                <a:ea typeface="ＭＳ Ｐゴシック"/>
                <a:cs typeface="ＭＳ Ｐゴシック"/>
              </a:rPr>
              <a:pPr/>
              <a:t>7</a:t>
            </a:fld>
            <a:endParaRPr lang="en-US">
              <a:ea typeface="ＭＳ Ｐゴシック"/>
              <a:cs typeface="ＭＳ Ｐゴシック"/>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z="1400">
                <a:latin typeface="Arial Unicode MS" pitchFamily="34" charset="-128"/>
              </a:rPr>
              <a:t>Provides a systematic way of defining:</a:t>
            </a:r>
            <a:endParaRPr lang="en-US" sz="1600">
              <a:latin typeface="Arial Unicode MS" pitchFamily="34" charset="-128"/>
            </a:endParaRPr>
          </a:p>
          <a:p>
            <a:pPr lvl="1" eaLnBrk="1" hangingPunct="1"/>
            <a:r>
              <a:rPr lang="en-US" sz="1600">
                <a:latin typeface="Arial Unicode MS" pitchFamily="34" charset="-128"/>
              </a:rPr>
              <a:t>Roles</a:t>
            </a:r>
          </a:p>
          <a:p>
            <a:pPr lvl="1" eaLnBrk="1" hangingPunct="1"/>
            <a:r>
              <a:rPr lang="en-US" sz="1600">
                <a:latin typeface="Arial Unicode MS" pitchFamily="34" charset="-128"/>
              </a:rPr>
              <a:t>Responsibilities</a:t>
            </a:r>
          </a:p>
          <a:p>
            <a:pPr lvl="1" eaLnBrk="1" hangingPunct="1"/>
            <a:r>
              <a:rPr lang="en-US" sz="1600">
                <a:latin typeface="Arial Unicode MS" pitchFamily="34" charset="-128"/>
              </a:rPr>
              <a:t>Algorithms for responding to critical situations</a:t>
            </a:r>
          </a:p>
          <a:p>
            <a:pPr lvl="1" eaLnBrk="1" hangingPunct="1"/>
            <a:r>
              <a:rPr lang="en-US" sz="1600">
                <a:latin typeface="Arial Unicode MS" pitchFamily="34" charset="-128"/>
              </a:rPr>
              <a:t>Methods of communication</a:t>
            </a:r>
          </a:p>
          <a:p>
            <a:pPr lvl="1" eaLnBrk="1" hangingPunct="1"/>
            <a:endParaRPr lang="en-US" sz="1600">
              <a:latin typeface="Arial Unicode MS" pitchFamily="34" charset="-128"/>
            </a:endParaRPr>
          </a:p>
          <a:p>
            <a:pPr eaLnBrk="1" hangingPunct="1"/>
            <a:endParaRPr lang="en-US"/>
          </a:p>
        </p:txBody>
      </p:sp>
    </p:spTree>
    <p:extLst>
      <p:ext uri="{BB962C8B-B14F-4D97-AF65-F5344CB8AC3E}">
        <p14:creationId xmlns:p14="http://schemas.microsoft.com/office/powerpoint/2010/main" val="5301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AD01E-9254-43D7-A101-FEF241C86F84}" type="slidenum">
              <a:rPr lang="en-US"/>
              <a:pPr/>
              <a:t>14</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448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9962099-050D-4A97-A9E6-3FB62DDC82ED}" type="slidenum">
              <a:rPr lang="en-US" smtClean="0"/>
              <a:pPr/>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7167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30E1822-18FD-48CC-B26F-00AF2A4CFBB0}" type="slidenum">
              <a:rPr lang="en-US">
                <a:ea typeface="ＭＳ Ｐゴシック"/>
                <a:cs typeface="ＭＳ Ｐゴシック"/>
              </a:rPr>
              <a:pPr/>
              <a:t>17</a:t>
            </a:fld>
            <a:endParaRPr lang="en-US">
              <a:ea typeface="ＭＳ Ｐゴシック"/>
              <a:cs typeface="ＭＳ Ｐゴシック"/>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266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2646BD8-4273-40F3-8447-B37637FC1A14}" type="slidenum">
              <a:rPr lang="en-US">
                <a:ea typeface="ＭＳ Ｐゴシック"/>
                <a:cs typeface="ＭＳ Ｐゴシック"/>
              </a:rPr>
              <a:pPr/>
              <a:t>18</a:t>
            </a:fld>
            <a:endParaRPr lang="en-US">
              <a:ea typeface="ＭＳ Ｐゴシック"/>
              <a:cs typeface="ＭＳ Ｐゴシック"/>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90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B350B7-2C2E-46A9-A898-50A46E105A67}"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206656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350B7-2C2E-46A9-A898-50A46E105A67}"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384295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350B7-2C2E-46A9-A898-50A46E105A67}"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409350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AEA89-384B-41F3-B443-13A7EDD55CD5}" type="slidenum">
              <a:rPr lang="en-US"/>
              <a:pPr>
                <a:defRPr/>
              </a:pPr>
              <a:t>‹#›</a:t>
            </a:fld>
            <a:endParaRPr lang="en-US"/>
          </a:p>
        </p:txBody>
      </p:sp>
    </p:spTree>
    <p:extLst>
      <p:ext uri="{BB962C8B-B14F-4D97-AF65-F5344CB8AC3E}">
        <p14:creationId xmlns:p14="http://schemas.microsoft.com/office/powerpoint/2010/main" val="1755753554"/>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35164"/>
            <a:ext cx="53848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35164"/>
            <a:ext cx="53848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5988C82-BC2D-4C1D-BE61-F0E77103C20B}" type="slidenum">
              <a:rPr lang="en-US"/>
              <a:pPr>
                <a:defRPr/>
              </a:pPr>
              <a:t>‹#›</a:t>
            </a:fld>
            <a:endParaRPr lang="en-US"/>
          </a:p>
        </p:txBody>
      </p:sp>
    </p:spTree>
    <p:extLst>
      <p:ext uri="{BB962C8B-B14F-4D97-AF65-F5344CB8AC3E}">
        <p14:creationId xmlns:p14="http://schemas.microsoft.com/office/powerpoint/2010/main" val="1821266907"/>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F23FBF-C844-4B3E-8D67-6C2FFEA5413E}"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2669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23FBF-C844-4B3E-8D67-6C2FFEA5413E}"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415660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23FBF-C844-4B3E-8D67-6C2FFEA5413E}"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309105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F23FBF-C844-4B3E-8D67-6C2FFEA5413E}"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279624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F23FBF-C844-4B3E-8D67-6C2FFEA5413E}"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2536569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F23FBF-C844-4B3E-8D67-6C2FFEA5413E}"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261650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350B7-2C2E-46A9-A898-50A46E105A67}"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3939027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3FBF-C844-4B3E-8D67-6C2FFEA5413E}"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89504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23FBF-C844-4B3E-8D67-6C2FFEA5413E}"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3590872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23FBF-C844-4B3E-8D67-6C2FFEA5413E}"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1439710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23FBF-C844-4B3E-8D67-6C2FFEA5413E}"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213582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23FBF-C844-4B3E-8D67-6C2FFEA5413E}"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F9E32-B09E-4C82-9E2B-848A92B558A4}" type="slidenum">
              <a:rPr lang="en-US" smtClean="0"/>
              <a:t>‹#›</a:t>
            </a:fld>
            <a:endParaRPr lang="en-US"/>
          </a:p>
        </p:txBody>
      </p:sp>
    </p:spTree>
    <p:extLst>
      <p:ext uri="{BB962C8B-B14F-4D97-AF65-F5344CB8AC3E}">
        <p14:creationId xmlns:p14="http://schemas.microsoft.com/office/powerpoint/2010/main" val="379378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B350B7-2C2E-46A9-A898-50A46E105A67}"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1255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B350B7-2C2E-46A9-A898-50A46E105A67}"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15370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B350B7-2C2E-46A9-A898-50A46E105A67}"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369628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B350B7-2C2E-46A9-A898-50A46E105A67}"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36290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350B7-2C2E-46A9-A898-50A46E105A67}"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410933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B350B7-2C2E-46A9-A898-50A46E105A67}"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244521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B350B7-2C2E-46A9-A898-50A46E105A67}"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0B66B-3605-4226-AF2C-FBFE028B9F92}" type="slidenum">
              <a:rPr lang="en-US" smtClean="0"/>
              <a:t>‹#›</a:t>
            </a:fld>
            <a:endParaRPr lang="en-US"/>
          </a:p>
        </p:txBody>
      </p:sp>
    </p:spTree>
    <p:extLst>
      <p:ext uri="{BB962C8B-B14F-4D97-AF65-F5344CB8AC3E}">
        <p14:creationId xmlns:p14="http://schemas.microsoft.com/office/powerpoint/2010/main" val="39168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350B7-2C2E-46A9-A898-50A46E105A67}" type="datetimeFigureOut">
              <a:rPr lang="en-US" smtClean="0"/>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0B66B-3605-4226-AF2C-FBFE028B9F92}" type="slidenum">
              <a:rPr lang="en-US" smtClean="0"/>
              <a:t>‹#›</a:t>
            </a:fld>
            <a:endParaRPr lang="en-US"/>
          </a:p>
        </p:txBody>
      </p:sp>
    </p:spTree>
    <p:extLst>
      <p:ext uri="{BB962C8B-B14F-4D97-AF65-F5344CB8AC3E}">
        <p14:creationId xmlns:p14="http://schemas.microsoft.com/office/powerpoint/2010/main" val="312114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3FBF-C844-4B3E-8D67-6C2FFEA5413E}" type="datetimeFigureOut">
              <a:rPr lang="en-US" smtClean="0"/>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F9E32-B09E-4C82-9E2B-848A92B558A4}" type="slidenum">
              <a:rPr lang="en-US" smtClean="0"/>
              <a:t>‹#›</a:t>
            </a:fld>
            <a:endParaRPr lang="en-US"/>
          </a:p>
        </p:txBody>
      </p:sp>
    </p:spTree>
    <p:extLst>
      <p:ext uri="{BB962C8B-B14F-4D97-AF65-F5344CB8AC3E}">
        <p14:creationId xmlns:p14="http://schemas.microsoft.com/office/powerpoint/2010/main" val="10542165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imgurl=http://i.ytimg.com/vi/-ycJPmyHLuM/0.jpg&amp;imgrefurl=http://wn.com/Central_venous_catheter&amp;usg=__4cBoHzjUTq9eMese3k80Yv3TdrE=&amp;h=360&amp;w=480&amp;sz=8&amp;hl=en&amp;start=66&amp;zoom=1&amp;tbnid=esFTiBMC3UPmCM:&amp;tbnh=97&amp;tbnw=129&amp;ei=9gJ6T663GqXg0QH086zgDQ&amp;prev=/search?q=central+line+placement&amp;start=63&amp;hl=en&amp;safe=active&amp;sa=N&amp;rls=com.microsoft:*:IE-SearchBox&amp;rlz=1I7GGLJ&amp;tbm=isch&amp;prmd=ivns&amp;itbs=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ultimatesavers.com/bigshot.asp?ID=2476"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cite_note-5"/><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6427" y="1677366"/>
            <a:ext cx="7772400" cy="1470025"/>
          </a:xfrm>
        </p:spPr>
        <p:txBody>
          <a:bodyPr>
            <a:normAutofit fontScale="90000"/>
          </a:bodyPr>
          <a:lstStyle/>
          <a:p>
            <a:pPr algn="l"/>
            <a:r>
              <a:rPr lang="en-US" dirty="0"/>
              <a:t>Simulation:  A Strategy to Improve Patient Safety and Quality</a:t>
            </a:r>
            <a:br>
              <a:rPr lang="en-US" dirty="0"/>
            </a:br>
            <a:endParaRPr lang="en-US" dirty="0"/>
          </a:p>
        </p:txBody>
      </p:sp>
      <p:sp>
        <p:nvSpPr>
          <p:cNvPr id="5" name="Subtitle 4"/>
          <p:cNvSpPr>
            <a:spLocks noGrp="1"/>
          </p:cNvSpPr>
          <p:nvPr>
            <p:ph type="subTitle" idx="1"/>
          </p:nvPr>
        </p:nvSpPr>
        <p:spPr>
          <a:xfrm>
            <a:off x="543560" y="3154680"/>
            <a:ext cx="4495800" cy="2819400"/>
          </a:xfrm>
        </p:spPr>
        <p:txBody>
          <a:bodyPr>
            <a:normAutofit/>
          </a:bodyPr>
          <a:lstStyle/>
          <a:p>
            <a:pPr algn="l"/>
            <a:r>
              <a:rPr lang="en-US" dirty="0">
                <a:solidFill>
                  <a:schemeClr val="tx1"/>
                </a:solidFill>
              </a:rPr>
              <a:t>Mary Patterson MD, MEd</a:t>
            </a:r>
          </a:p>
        </p:txBody>
      </p:sp>
      <p:pic>
        <p:nvPicPr>
          <p:cNvPr id="6" name="Picture 5" descr="168-1"/>
          <p:cNvPicPr>
            <a:picLocks noChangeAspect="1" noChangeArrowheads="1"/>
          </p:cNvPicPr>
          <p:nvPr/>
        </p:nvPicPr>
        <p:blipFill>
          <a:blip r:embed="rId2" cstate="print"/>
          <a:srcRect/>
          <a:stretch>
            <a:fillRect/>
          </a:stretch>
        </p:blipFill>
        <p:spPr bwMode="auto">
          <a:xfrm>
            <a:off x="6248400" y="2133600"/>
            <a:ext cx="4165600" cy="3124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4847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1676400" y="762001"/>
            <a:ext cx="4343400" cy="5364163"/>
          </a:xfrm>
        </p:spPr>
        <p:txBody>
          <a:bodyPr>
            <a:normAutofit/>
          </a:bodyPr>
          <a:lstStyle/>
          <a:p>
            <a:r>
              <a:rPr lang="en-US" dirty="0"/>
              <a:t>Our patients are more complex and more ill than in years past</a:t>
            </a:r>
          </a:p>
          <a:p>
            <a:pPr>
              <a:buNone/>
            </a:pPr>
            <a:endParaRPr lang="en-US" dirty="0"/>
          </a:p>
          <a:p>
            <a:r>
              <a:rPr lang="en-US" dirty="0"/>
              <a:t>Healthcare providers have less experience</a:t>
            </a:r>
          </a:p>
          <a:p>
            <a:pPr lvl="1"/>
            <a:r>
              <a:rPr lang="en-US" dirty="0"/>
              <a:t>Work hour restrictions</a:t>
            </a:r>
          </a:p>
          <a:p>
            <a:pPr lvl="1"/>
            <a:r>
              <a:rPr lang="en-US" dirty="0"/>
              <a:t>New Graduates</a:t>
            </a:r>
          </a:p>
          <a:p>
            <a:pPr>
              <a:buNone/>
            </a:pPr>
            <a:endParaRPr lang="en-US" dirty="0"/>
          </a:p>
          <a:p>
            <a:r>
              <a:rPr lang="en-US" dirty="0"/>
              <a:t>Limited time dedicated to hands on training </a:t>
            </a:r>
          </a:p>
        </p:txBody>
      </p:sp>
      <p:pic>
        <p:nvPicPr>
          <p:cNvPr id="12" name="Content Placeholder 11" descr="cap002"/>
          <p:cNvPicPr>
            <a:picLocks noGrp="1" noChangeAspect="1" noChangeArrowheads="1"/>
          </p:cNvPicPr>
          <p:nvPr>
            <p:ph sz="half" idx="2"/>
          </p:nvPr>
        </p:nvPicPr>
        <p:blipFill>
          <a:blip r:embed="rId2" cstate="print"/>
          <a:srcRect/>
          <a:stretch>
            <a:fillRect/>
          </a:stretch>
        </p:blipFill>
        <p:spPr bwMode="auto">
          <a:xfrm>
            <a:off x="6248400" y="1600200"/>
            <a:ext cx="4038600" cy="302895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56244035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76400" y="228600"/>
            <a:ext cx="8229600" cy="1143000"/>
          </a:xfrm>
        </p:spPr>
        <p:txBody>
          <a:bodyPr>
            <a:normAutofit fontScale="90000"/>
          </a:bodyPr>
          <a:lstStyle/>
          <a:p>
            <a:pPr algn="l"/>
            <a:r>
              <a:rPr lang="en-US" dirty="0"/>
              <a:t>Mastery Learning and Deliberate Practice</a:t>
            </a:r>
          </a:p>
        </p:txBody>
      </p:sp>
      <p:sp>
        <p:nvSpPr>
          <p:cNvPr id="9" name="Text Placeholder 8"/>
          <p:cNvSpPr>
            <a:spLocks noGrp="1"/>
          </p:cNvSpPr>
          <p:nvPr>
            <p:ph type="body" sz="half" idx="1"/>
          </p:nvPr>
        </p:nvSpPr>
        <p:spPr>
          <a:xfrm>
            <a:off x="1676400" y="1600200"/>
            <a:ext cx="5181600" cy="4800600"/>
          </a:xfrm>
        </p:spPr>
        <p:txBody>
          <a:bodyPr/>
          <a:lstStyle/>
          <a:p>
            <a:r>
              <a:rPr lang="en-US" sz="2400" dirty="0"/>
              <a:t>The goal of mastery learning is to ensure that all learners accomplish all educational objectives with little or no outcome variation. </a:t>
            </a:r>
          </a:p>
          <a:p>
            <a:r>
              <a:rPr lang="en-US" sz="2400" dirty="0"/>
              <a:t>Time needed to reach mastery standards for a unit’s </a:t>
            </a:r>
          </a:p>
          <a:p>
            <a:pPr>
              <a:buNone/>
            </a:pPr>
            <a:r>
              <a:rPr lang="en-US" sz="2400" dirty="0"/>
              <a:t>	educational objectives varies among learners. </a:t>
            </a:r>
          </a:p>
          <a:p>
            <a:r>
              <a:rPr lang="en-US" sz="2400" dirty="0"/>
              <a:t> Paradigm shift from the way many other educational activities are currently carried out</a:t>
            </a:r>
          </a:p>
          <a:p>
            <a:pPr lvl="1"/>
            <a:r>
              <a:rPr lang="en-US" sz="2000" dirty="0"/>
              <a:t>Wayne and </a:t>
            </a:r>
            <a:r>
              <a:rPr lang="en-US" sz="2000" dirty="0" err="1"/>
              <a:t>McGaghie</a:t>
            </a:r>
            <a:r>
              <a:rPr lang="en-US" sz="2000" dirty="0"/>
              <a:t>	</a:t>
            </a:r>
          </a:p>
          <a:p>
            <a:endParaRPr lang="en-US" sz="2400" dirty="0"/>
          </a:p>
        </p:txBody>
      </p:sp>
      <p:sp>
        <p:nvSpPr>
          <p:cNvPr id="7" name="Slide Number Placeholder 6"/>
          <p:cNvSpPr>
            <a:spLocks noGrp="1"/>
          </p:cNvSpPr>
          <p:nvPr>
            <p:ph type="sldNum" sz="quarter" idx="12"/>
          </p:nvPr>
        </p:nvSpPr>
        <p:spPr/>
        <p:txBody>
          <a:bodyPr/>
          <a:lstStyle/>
          <a:p>
            <a:pPr>
              <a:defRPr/>
            </a:pPr>
            <a:fld id="{6E507482-98F2-4559-9F8D-B97BC9C8C7E7}" type="slidenum">
              <a:rPr lang="en-US" smtClean="0"/>
              <a:pPr>
                <a:defRPr/>
              </a:pPr>
              <a:t>11</a:t>
            </a:fld>
            <a:endParaRPr lang="en-US"/>
          </a:p>
        </p:txBody>
      </p:sp>
      <p:pic>
        <p:nvPicPr>
          <p:cNvPr id="109570" name="Picture 2" descr="http://www.massgeneral.org/emergencymedicine/assets/Images/Simulation.jpg"/>
          <p:cNvPicPr>
            <a:picLocks noChangeAspect="1" noChangeArrowheads="1"/>
          </p:cNvPicPr>
          <p:nvPr/>
        </p:nvPicPr>
        <p:blipFill>
          <a:blip r:embed="rId2" cstate="print"/>
          <a:srcRect/>
          <a:stretch>
            <a:fillRect/>
          </a:stretch>
        </p:blipFill>
        <p:spPr bwMode="auto">
          <a:xfrm>
            <a:off x="6781800" y="2362200"/>
            <a:ext cx="3657600" cy="2926080"/>
          </a:xfrm>
          <a:prstGeom prst="rect">
            <a:avLst/>
          </a:prstGeom>
          <a:noFill/>
          <a:ln>
            <a:solidFill>
              <a:schemeClr val="tx1"/>
            </a:solidFill>
          </a:ln>
        </p:spPr>
      </p:pic>
    </p:spTree>
    <p:extLst>
      <p:ext uri="{BB962C8B-B14F-4D97-AF65-F5344CB8AC3E}">
        <p14:creationId xmlns:p14="http://schemas.microsoft.com/office/powerpoint/2010/main" val="428679942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514781" y="599440"/>
            <a:ext cx="9539333" cy="5821363"/>
          </a:xfrm>
          <a:prstGeom prst="rect">
            <a:avLst/>
          </a:prstGeom>
        </p:spPr>
      </p:pic>
    </p:spTree>
    <p:extLst>
      <p:ext uri="{BB962C8B-B14F-4D97-AF65-F5344CB8AC3E}">
        <p14:creationId xmlns:p14="http://schemas.microsoft.com/office/powerpoint/2010/main" val="80408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Central Venous Catheter Placement</a:t>
            </a:r>
          </a:p>
        </p:txBody>
      </p:sp>
      <p:sp>
        <p:nvSpPr>
          <p:cNvPr id="18434" name="Rectangle 2"/>
          <p:cNvSpPr>
            <a:spLocks noGrp="1"/>
          </p:cNvSpPr>
          <p:nvPr>
            <p:ph idx="1"/>
          </p:nvPr>
        </p:nvSpPr>
        <p:spPr>
          <a:xfrm>
            <a:off x="1752600" y="1600200"/>
            <a:ext cx="6096000" cy="4876800"/>
          </a:xfrm>
        </p:spPr>
        <p:txBody>
          <a:bodyPr>
            <a:normAutofit lnSpcReduction="10000"/>
          </a:bodyPr>
          <a:lstStyle/>
          <a:p>
            <a:pPr eaLnBrk="1" hangingPunct="1"/>
            <a:r>
              <a:rPr lang="en-US" sz="3200" dirty="0"/>
              <a:t>Both ICU’s started with same rate of CRBSI</a:t>
            </a:r>
          </a:p>
          <a:p>
            <a:pPr eaLnBrk="1" hangingPunct="1"/>
            <a:r>
              <a:rPr lang="en-US" sz="3200" dirty="0"/>
              <a:t>After intervention: MICU 0.5 CRBSI/1000 catheter days</a:t>
            </a:r>
          </a:p>
          <a:p>
            <a:pPr eaLnBrk="1" hangingPunct="1"/>
            <a:r>
              <a:rPr lang="en-US" sz="3200" dirty="0"/>
              <a:t>SICU at &gt;5 CRBSI/1000 catheter days</a:t>
            </a:r>
          </a:p>
          <a:p>
            <a:pPr eaLnBrk="1" hangingPunct="1"/>
            <a:r>
              <a:rPr lang="en-US" sz="3200" dirty="0"/>
              <a:t>$700,000 net savings, and 12.2 days in MICU per infection</a:t>
            </a:r>
          </a:p>
          <a:p>
            <a:pPr lvl="1" eaLnBrk="1" hangingPunct="1"/>
            <a:r>
              <a:rPr lang="en-US" sz="2100" dirty="0" err="1"/>
              <a:t>Barsuk</a:t>
            </a:r>
            <a:r>
              <a:rPr lang="en-US" sz="2100" dirty="0"/>
              <a:t>, </a:t>
            </a:r>
            <a:r>
              <a:rPr lang="en-US" sz="2100" dirty="0" err="1"/>
              <a:t>McGaghie</a:t>
            </a:r>
            <a:r>
              <a:rPr lang="en-US" sz="2100" dirty="0"/>
              <a:t>, Wayne: </a:t>
            </a:r>
            <a:r>
              <a:rPr lang="en-US" sz="2100" i="1" dirty="0"/>
              <a:t>Arch Intern Med. 2009;169(15):1420-1423</a:t>
            </a:r>
          </a:p>
          <a:p>
            <a:pPr lvl="1" eaLnBrk="1" hangingPunct="1"/>
            <a:r>
              <a:rPr lang="en-US" sz="2100" dirty="0"/>
              <a:t>Cohen et </a:t>
            </a:r>
            <a:r>
              <a:rPr lang="en-US" sz="2100" dirty="0" err="1"/>
              <a:t>al:Simul</a:t>
            </a:r>
            <a:r>
              <a:rPr lang="en-US" sz="2100" dirty="0"/>
              <a:t> </a:t>
            </a:r>
            <a:r>
              <a:rPr lang="en-US" sz="2100" dirty="0" err="1"/>
              <a:t>Healthc</a:t>
            </a:r>
            <a:r>
              <a:rPr lang="en-US" sz="2100" dirty="0"/>
              <a:t>. 2010 Apr;5(2):98-102 </a:t>
            </a:r>
            <a:r>
              <a:rPr lang="en-US" sz="2100" i="1" dirty="0"/>
              <a:t> </a:t>
            </a:r>
            <a:endParaRPr lang="en-US" sz="2100" dirty="0"/>
          </a:p>
          <a:p>
            <a:pPr eaLnBrk="1" hangingPunct="1"/>
            <a:endParaRPr lang="en-US" sz="2400" dirty="0"/>
          </a:p>
        </p:txBody>
      </p:sp>
      <p:pic>
        <p:nvPicPr>
          <p:cNvPr id="5" name="Picture 2" descr="http://t3.gstatic.com/images?q=tbn:ANd9GcSH6KD3mfsy3nEHS61ZDtYtlLyF3wJ6mcobNSgvvMZ0XVSyhpOKzcBAXu8">
            <a:hlinkClick r:id="rId2"/>
          </p:cNvPr>
          <p:cNvPicPr>
            <a:picLocks noChangeAspect="1" noChangeArrowheads="1"/>
          </p:cNvPicPr>
          <p:nvPr/>
        </p:nvPicPr>
        <p:blipFill>
          <a:blip r:embed="rId3" cstate="print"/>
          <a:srcRect/>
          <a:stretch>
            <a:fillRect/>
          </a:stretch>
        </p:blipFill>
        <p:spPr bwMode="auto">
          <a:xfrm>
            <a:off x="7772400" y="2362201"/>
            <a:ext cx="2647950" cy="199072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44588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676400" y="0"/>
            <a:ext cx="8534400" cy="1143000"/>
          </a:xfrm>
        </p:spPr>
        <p:txBody>
          <a:bodyPr>
            <a:normAutofit fontScale="90000"/>
          </a:bodyPr>
          <a:lstStyle/>
          <a:p>
            <a:pPr algn="l"/>
            <a:br>
              <a:rPr lang="en-US" sz="4000" dirty="0"/>
            </a:br>
            <a:r>
              <a:rPr lang="en-US" sz="4000" dirty="0"/>
              <a:t>Cincinnati Children’s ED</a:t>
            </a:r>
          </a:p>
        </p:txBody>
      </p:sp>
      <p:sp>
        <p:nvSpPr>
          <p:cNvPr id="336899" name="Rectangle 3"/>
          <p:cNvSpPr>
            <a:spLocks noGrp="1" noChangeArrowheads="1"/>
          </p:cNvSpPr>
          <p:nvPr>
            <p:ph type="body" idx="1"/>
          </p:nvPr>
        </p:nvSpPr>
        <p:spPr>
          <a:xfrm>
            <a:off x="1524000" y="1295400"/>
            <a:ext cx="5791200" cy="5181600"/>
          </a:xfrm>
        </p:spPr>
        <p:txBody>
          <a:bodyPr/>
          <a:lstStyle/>
          <a:p>
            <a:pPr>
              <a:lnSpc>
                <a:spcPct val="90000"/>
              </a:lnSpc>
            </a:pPr>
            <a:r>
              <a:rPr lang="en-US" dirty="0"/>
              <a:t> Baseline SSE rate 2-3 per year</a:t>
            </a:r>
          </a:p>
          <a:p>
            <a:pPr>
              <a:lnSpc>
                <a:spcPct val="90000"/>
              </a:lnSpc>
            </a:pPr>
            <a:r>
              <a:rPr lang="en-US" dirty="0"/>
              <a:t>Intervention: Focused and repetitive simulation training</a:t>
            </a:r>
          </a:p>
          <a:p>
            <a:pPr>
              <a:lnSpc>
                <a:spcPct val="90000"/>
              </a:lnSpc>
            </a:pPr>
            <a:r>
              <a:rPr lang="en-US" i="1" dirty="0">
                <a:solidFill>
                  <a:srgbClr val="FF0000"/>
                </a:solidFill>
              </a:rPr>
              <a:t>Measure:</a:t>
            </a:r>
            <a:r>
              <a:rPr lang="en-US" dirty="0">
                <a:solidFill>
                  <a:srgbClr val="FF0000"/>
                </a:solidFill>
              </a:rPr>
              <a:t> ED has had one SSE in 3 years </a:t>
            </a:r>
          </a:p>
          <a:p>
            <a:pPr>
              <a:lnSpc>
                <a:spcPct val="90000"/>
              </a:lnSpc>
            </a:pPr>
            <a:r>
              <a:rPr lang="en-US" b="1" dirty="0"/>
              <a:t>Knowledge + Practice = Behavior and Culture Changes</a:t>
            </a:r>
          </a:p>
          <a:p>
            <a:pPr lvl="1">
              <a:lnSpc>
                <a:spcPct val="90000"/>
              </a:lnSpc>
            </a:pPr>
            <a:r>
              <a:rPr lang="en-US" b="1" dirty="0"/>
              <a:t>Speaking up</a:t>
            </a:r>
          </a:p>
          <a:p>
            <a:pPr lvl="1">
              <a:lnSpc>
                <a:spcPct val="90000"/>
              </a:lnSpc>
            </a:pPr>
            <a:r>
              <a:rPr lang="en-US" b="1" dirty="0"/>
              <a:t>Shared mental models</a:t>
            </a:r>
          </a:p>
          <a:p>
            <a:pPr lvl="1">
              <a:lnSpc>
                <a:spcPct val="90000"/>
              </a:lnSpc>
            </a:pPr>
            <a:r>
              <a:rPr lang="en-US" b="1" dirty="0"/>
              <a:t>Situation awareness</a:t>
            </a:r>
          </a:p>
        </p:txBody>
      </p:sp>
      <p:pic>
        <p:nvPicPr>
          <p:cNvPr id="336900" name="Picture 4"/>
          <p:cNvPicPr>
            <a:picLocks noChangeAspect="1" noChangeArrowheads="1"/>
          </p:cNvPicPr>
          <p:nvPr/>
        </p:nvPicPr>
        <p:blipFill>
          <a:blip r:embed="rId3" cstate="print"/>
          <a:srcRect/>
          <a:stretch>
            <a:fillRect/>
          </a:stretch>
        </p:blipFill>
        <p:spPr bwMode="auto">
          <a:xfrm>
            <a:off x="7010400" y="1828800"/>
            <a:ext cx="3429000" cy="257175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72437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228600"/>
            <a:ext cx="9144000" cy="1143000"/>
          </a:xfrm>
          <a:noFill/>
        </p:spPr>
        <p:txBody>
          <a:bodyPr>
            <a:normAutofit fontScale="90000"/>
          </a:bodyPr>
          <a:lstStyle/>
          <a:p>
            <a:pPr algn="l" eaLnBrk="1" hangingPunct="1"/>
            <a:r>
              <a:rPr lang="en-US" sz="4000" dirty="0">
                <a:solidFill>
                  <a:srgbClr val="000099"/>
                </a:solidFill>
              </a:rPr>
              <a:t>Simulations  provide the opportunity for Deliberate Practice of:</a:t>
            </a:r>
          </a:p>
        </p:txBody>
      </p:sp>
      <p:sp>
        <p:nvSpPr>
          <p:cNvPr id="16387" name="Rectangle 3"/>
          <p:cNvSpPr>
            <a:spLocks noGrp="1" noChangeArrowheads="1"/>
          </p:cNvSpPr>
          <p:nvPr>
            <p:ph type="body" idx="1"/>
          </p:nvPr>
        </p:nvSpPr>
        <p:spPr>
          <a:xfrm>
            <a:off x="1752600" y="1524000"/>
            <a:ext cx="4495800" cy="4876800"/>
          </a:xfrm>
          <a:noFill/>
        </p:spPr>
        <p:txBody>
          <a:bodyPr>
            <a:normAutofit/>
          </a:bodyPr>
          <a:lstStyle/>
          <a:p>
            <a:pPr eaLnBrk="1" hangingPunct="1"/>
            <a:r>
              <a:rPr lang="en-US" dirty="0"/>
              <a:t>Asking clarifying questions, crosschecking,</a:t>
            </a:r>
          </a:p>
          <a:p>
            <a:pPr eaLnBrk="1" hangingPunct="1"/>
            <a:r>
              <a:rPr lang="en-US" dirty="0"/>
              <a:t>ARC, STAR, SBAR, QVV</a:t>
            </a:r>
          </a:p>
          <a:p>
            <a:r>
              <a:rPr lang="en-US" dirty="0"/>
              <a:t>Assertive statements, shared mental models, challenging authority gradients, </a:t>
            </a:r>
          </a:p>
          <a:p>
            <a:r>
              <a:rPr lang="en-US" dirty="0"/>
              <a:t>High risk/infrequent scenarios</a:t>
            </a:r>
          </a:p>
          <a:p>
            <a:r>
              <a:rPr lang="en-US" dirty="0"/>
              <a:t>Managing unexpected events</a:t>
            </a:r>
          </a:p>
          <a:p>
            <a:pPr eaLnBrk="1" hangingPunct="1"/>
            <a:endParaRPr lang="en-US" dirty="0"/>
          </a:p>
          <a:p>
            <a:pPr eaLnBrk="1" hangingPunct="1"/>
            <a:endParaRPr lang="en-US" dirty="0"/>
          </a:p>
        </p:txBody>
      </p:sp>
      <p:pic>
        <p:nvPicPr>
          <p:cNvPr id="6" name="Picture 3" descr="bed-pump placement CICU-PICU Neo"/>
          <p:cNvPicPr>
            <a:picLocks noChangeAspect="1" noChangeArrowheads="1"/>
          </p:cNvPicPr>
          <p:nvPr/>
        </p:nvPicPr>
        <p:blipFill>
          <a:blip r:embed="rId4" cstate="print"/>
          <a:srcRect/>
          <a:stretch>
            <a:fillRect/>
          </a:stretch>
        </p:blipFill>
        <p:spPr>
          <a:xfrm>
            <a:off x="6400800" y="990600"/>
            <a:ext cx="2286000" cy="1714500"/>
          </a:xfrm>
          <a:prstGeom prst="rect">
            <a:avLst/>
          </a:prstGeom>
          <a:noFill/>
          <a:ln>
            <a:solidFill>
              <a:schemeClr val="tx1"/>
            </a:solidFill>
          </a:ln>
        </p:spPr>
      </p:pic>
      <p:pic>
        <p:nvPicPr>
          <p:cNvPr id="7" name="Picture 4" descr="IMG_8787ecmo"/>
          <p:cNvPicPr>
            <a:picLocks noChangeAspect="1" noChangeArrowheads="1"/>
          </p:cNvPicPr>
          <p:nvPr/>
        </p:nvPicPr>
        <p:blipFill>
          <a:blip r:embed="rId5" cstate="print"/>
          <a:srcRect/>
          <a:stretch>
            <a:fillRect/>
          </a:stretch>
        </p:blipFill>
        <p:spPr>
          <a:xfrm>
            <a:off x="6934200" y="2590800"/>
            <a:ext cx="2717800" cy="2038350"/>
          </a:xfrm>
          <a:prstGeom prst="rect">
            <a:avLst/>
          </a:prstGeom>
          <a:noFill/>
          <a:ln>
            <a:solidFill>
              <a:schemeClr val="tx1"/>
            </a:solidFill>
          </a:ln>
        </p:spPr>
      </p:pic>
      <p:pic>
        <p:nvPicPr>
          <p:cNvPr id="8" name="Picture 4"/>
          <p:cNvPicPr>
            <a:picLocks noChangeAspect="1" noChangeArrowheads="1"/>
          </p:cNvPicPr>
          <p:nvPr/>
        </p:nvPicPr>
        <p:blipFill>
          <a:blip r:embed="rId6" cstate="print"/>
          <a:srcRect/>
          <a:stretch>
            <a:fillRect/>
          </a:stretch>
        </p:blipFill>
        <p:spPr bwMode="auto">
          <a:xfrm>
            <a:off x="7543800" y="4191000"/>
            <a:ext cx="2808514" cy="2133600"/>
          </a:xfrm>
          <a:prstGeom prst="rect">
            <a:avLst/>
          </a:prstGeom>
          <a:noFill/>
          <a:ln w="9525" algn="ctr">
            <a:solidFill>
              <a:schemeClr val="tx1"/>
            </a:solidFill>
            <a:miter lim="800000"/>
            <a:headEnd/>
            <a:tailEnd/>
          </a:ln>
        </p:spPr>
      </p:pic>
    </p:spTree>
    <p:custDataLst>
      <p:tags r:id="rId1"/>
    </p:custDataLst>
    <p:extLst>
      <p:ext uri="{BB962C8B-B14F-4D97-AF65-F5344CB8AC3E}">
        <p14:creationId xmlns:p14="http://schemas.microsoft.com/office/powerpoint/2010/main" val="368892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533400"/>
            <a:ext cx="8229600" cy="1143000"/>
          </a:xfrm>
        </p:spPr>
        <p:txBody>
          <a:bodyPr>
            <a:normAutofit fontScale="90000"/>
          </a:bodyPr>
          <a:lstStyle/>
          <a:p>
            <a:pPr algn="l" eaLnBrk="1" hangingPunct="1"/>
            <a:r>
              <a:rPr lang="en-US" dirty="0"/>
              <a:t>In Situ Simulations :</a:t>
            </a:r>
            <a:br>
              <a:rPr lang="en-US" dirty="0"/>
            </a:br>
            <a:r>
              <a:rPr lang="en-US" i="1" dirty="0"/>
              <a:t>“Crash testing the dummy”</a:t>
            </a:r>
            <a:br>
              <a:rPr lang="en-US" i="1" dirty="0"/>
            </a:br>
            <a:endParaRPr lang="en-US" i="1" dirty="0"/>
          </a:p>
        </p:txBody>
      </p:sp>
      <p:sp>
        <p:nvSpPr>
          <p:cNvPr id="13315" name="Rectangle 3"/>
          <p:cNvSpPr>
            <a:spLocks noGrp="1" noChangeArrowheads="1"/>
          </p:cNvSpPr>
          <p:nvPr>
            <p:ph type="body" sz="half" idx="1"/>
          </p:nvPr>
        </p:nvSpPr>
        <p:spPr>
          <a:xfrm>
            <a:off x="1524000" y="1676400"/>
            <a:ext cx="4800600" cy="4953000"/>
          </a:xfrm>
        </p:spPr>
        <p:txBody>
          <a:bodyPr/>
          <a:lstStyle/>
          <a:p>
            <a:pPr eaLnBrk="1" hangingPunct="1">
              <a:spcBef>
                <a:spcPct val="0"/>
              </a:spcBef>
            </a:pPr>
            <a:r>
              <a:rPr lang="en-US" sz="3600" dirty="0"/>
              <a:t>Identification of latent hazards/systems issues</a:t>
            </a:r>
          </a:p>
          <a:p>
            <a:pPr eaLnBrk="1" hangingPunct="1">
              <a:spcBef>
                <a:spcPct val="0"/>
              </a:spcBef>
            </a:pPr>
            <a:r>
              <a:rPr lang="en-US" sz="3600" dirty="0"/>
              <a:t>New and existing environments</a:t>
            </a:r>
            <a:r>
              <a:rPr lang="en-US" dirty="0"/>
              <a:t> </a:t>
            </a:r>
          </a:p>
          <a:p>
            <a:pPr lvl="1" eaLnBrk="1" hangingPunct="1">
              <a:spcBef>
                <a:spcPct val="0"/>
              </a:spcBef>
              <a:buClr>
                <a:schemeClr val="tx1"/>
              </a:buClr>
            </a:pPr>
            <a:r>
              <a:rPr lang="en-US" sz="3200" dirty="0"/>
              <a:t>Systems</a:t>
            </a:r>
          </a:p>
          <a:p>
            <a:pPr lvl="1" eaLnBrk="1" hangingPunct="1">
              <a:spcBef>
                <a:spcPct val="0"/>
              </a:spcBef>
              <a:buClr>
                <a:schemeClr val="tx1"/>
              </a:buClr>
            </a:pPr>
            <a:r>
              <a:rPr lang="en-US" sz="3200" dirty="0"/>
              <a:t>Equipment/Resources</a:t>
            </a:r>
          </a:p>
          <a:p>
            <a:pPr lvl="1" eaLnBrk="1" hangingPunct="1">
              <a:spcBef>
                <a:spcPct val="0"/>
              </a:spcBef>
              <a:buClr>
                <a:schemeClr val="tx1"/>
              </a:buClr>
            </a:pPr>
            <a:r>
              <a:rPr lang="en-US" sz="3200" dirty="0"/>
              <a:t>Teams</a:t>
            </a:r>
          </a:p>
        </p:txBody>
      </p:sp>
      <p:pic>
        <p:nvPicPr>
          <p:cNvPr id="13316" name="Picture 8" descr="vinlar1"/>
          <p:cNvPicPr>
            <a:picLocks noGrp="1" noChangeAspect="1" noChangeArrowheads="1"/>
          </p:cNvPicPr>
          <p:nvPr>
            <p:ph sz="half" idx="2"/>
          </p:nvPr>
        </p:nvPicPr>
        <p:blipFill>
          <a:blip r:embed="rId3" cstate="print"/>
          <a:srcRect/>
          <a:stretch>
            <a:fillRect/>
          </a:stretch>
        </p:blipFill>
        <p:spPr>
          <a:xfrm>
            <a:off x="6332538" y="2362200"/>
            <a:ext cx="4335462" cy="2717800"/>
          </a:xfrm>
          <a:noFill/>
          <a:ln cap="flat">
            <a:solidFill>
              <a:schemeClr val="tx1"/>
            </a:solidFill>
          </a:ln>
        </p:spPr>
      </p:pic>
    </p:spTree>
    <p:custDataLst>
      <p:tags r:id="rId1"/>
    </p:custDataLst>
    <p:extLst>
      <p:ext uri="{BB962C8B-B14F-4D97-AF65-F5344CB8AC3E}">
        <p14:creationId xmlns:p14="http://schemas.microsoft.com/office/powerpoint/2010/main" val="1567765480"/>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1752600" y="228600"/>
            <a:ext cx="7010400" cy="838200"/>
          </a:xfrm>
        </p:spPr>
        <p:txBody>
          <a:bodyPr>
            <a:noAutofit/>
          </a:bodyPr>
          <a:lstStyle/>
          <a:p>
            <a:pPr algn="l" eaLnBrk="1" hangingPunct="1"/>
            <a:r>
              <a:rPr lang="en-US" sz="4000" dirty="0"/>
              <a:t>Simulation Training Provides a High Return on Investment</a:t>
            </a:r>
          </a:p>
        </p:txBody>
      </p:sp>
      <p:sp>
        <p:nvSpPr>
          <p:cNvPr id="43011" name="Rectangle 3"/>
          <p:cNvSpPr>
            <a:spLocks noGrp="1"/>
          </p:cNvSpPr>
          <p:nvPr>
            <p:ph type="body" idx="1"/>
          </p:nvPr>
        </p:nvSpPr>
        <p:spPr>
          <a:xfrm>
            <a:off x="1981200" y="1676400"/>
            <a:ext cx="8229600" cy="5181600"/>
          </a:xfrm>
        </p:spPr>
        <p:txBody>
          <a:bodyPr/>
          <a:lstStyle/>
          <a:p>
            <a:pPr eaLnBrk="1" hangingPunct="1">
              <a:lnSpc>
                <a:spcPct val="90000"/>
              </a:lnSpc>
            </a:pPr>
            <a:r>
              <a:rPr lang="en-US" sz="3200"/>
              <a:t>University of Pittsburgh noted a substantial decrease in claims for airway mishaps after instituting their simulation courses for all personnel who manage airways in their system.</a:t>
            </a:r>
          </a:p>
          <a:p>
            <a:pPr eaLnBrk="1" hangingPunct="1">
              <a:lnSpc>
                <a:spcPct val="90000"/>
              </a:lnSpc>
              <a:buFont typeface="Wingdings 2" pitchFamily="18" charset="2"/>
              <a:buNone/>
            </a:pPr>
            <a:endParaRPr lang="en-US" sz="3200"/>
          </a:p>
          <a:p>
            <a:pPr eaLnBrk="1" hangingPunct="1">
              <a:lnSpc>
                <a:spcPct val="90000"/>
              </a:lnSpc>
            </a:pPr>
            <a:r>
              <a:rPr lang="en-US" sz="3200"/>
              <a:t>Claims have decreased from approximately two dozen a year to less than ten claims since.</a:t>
            </a:r>
            <a:endParaRPr lang="en-US" sz="3200" b="1"/>
          </a:p>
          <a:p>
            <a:pPr lvl="1" eaLnBrk="1" hangingPunct="1">
              <a:lnSpc>
                <a:spcPct val="90000"/>
              </a:lnSpc>
            </a:pPr>
            <a:r>
              <a:rPr lang="en-US" sz="3200"/>
              <a:t>Michael DeVita, University of Pittsburgh</a:t>
            </a:r>
          </a:p>
        </p:txBody>
      </p:sp>
    </p:spTree>
    <p:custDataLst>
      <p:tags r:id="rId1"/>
    </p:custDataLst>
    <p:extLst>
      <p:ext uri="{BB962C8B-B14F-4D97-AF65-F5344CB8AC3E}">
        <p14:creationId xmlns:p14="http://schemas.microsoft.com/office/powerpoint/2010/main" val="195359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a:xfrm>
            <a:off x="1524000" y="228600"/>
            <a:ext cx="7162800" cy="838200"/>
          </a:xfrm>
        </p:spPr>
        <p:txBody>
          <a:bodyPr>
            <a:noAutofit/>
          </a:bodyPr>
          <a:lstStyle/>
          <a:p>
            <a:pPr algn="l" eaLnBrk="1" hangingPunct="1">
              <a:defRPr/>
            </a:pPr>
            <a:r>
              <a:rPr lang="en-US" sz="4000" dirty="0"/>
              <a:t>Simulation Training Provides a High Return on Investment</a:t>
            </a:r>
          </a:p>
        </p:txBody>
      </p:sp>
      <p:sp>
        <p:nvSpPr>
          <p:cNvPr id="44035" name="Rectangle 3"/>
          <p:cNvSpPr>
            <a:spLocks noGrp="1"/>
          </p:cNvSpPr>
          <p:nvPr>
            <p:ph type="body" idx="1"/>
          </p:nvPr>
        </p:nvSpPr>
        <p:spPr>
          <a:xfrm>
            <a:off x="1981200" y="1905000"/>
            <a:ext cx="7848600" cy="4419600"/>
          </a:xfrm>
        </p:spPr>
        <p:txBody>
          <a:bodyPr>
            <a:normAutofit lnSpcReduction="10000"/>
          </a:bodyPr>
          <a:lstStyle/>
          <a:p>
            <a:pPr eaLnBrk="1" hangingPunct="1">
              <a:lnSpc>
                <a:spcPct val="80000"/>
              </a:lnSpc>
            </a:pPr>
            <a:r>
              <a:rPr lang="en-US" dirty="0"/>
              <a:t>Harvard noted a 50% decrease in malpractice claims for anesthesiologists that have attended a simulation-based risk reduction course.</a:t>
            </a:r>
          </a:p>
          <a:p>
            <a:pPr lvl="1" eaLnBrk="1" hangingPunct="1">
              <a:lnSpc>
                <a:spcPct val="80000"/>
              </a:lnSpc>
            </a:pPr>
            <a:r>
              <a:rPr lang="en-US" sz="2800" dirty="0"/>
              <a:t>Luke Sato, Harvard Risk Management Foundation</a:t>
            </a:r>
          </a:p>
          <a:p>
            <a:pPr lvl="1" eaLnBrk="1" hangingPunct="1">
              <a:lnSpc>
                <a:spcPct val="80000"/>
              </a:lnSpc>
            </a:pPr>
            <a:endParaRPr lang="en-US" sz="2800" dirty="0"/>
          </a:p>
          <a:p>
            <a:pPr eaLnBrk="1" hangingPunct="1">
              <a:lnSpc>
                <a:spcPct val="80000"/>
              </a:lnSpc>
            </a:pPr>
            <a:r>
              <a:rPr lang="en-US" dirty="0"/>
              <a:t>Beth Israel in Boston decreased the number of adverse events in obstetrics by 50% since they instituted a simulation-based risk reduction program. </a:t>
            </a:r>
          </a:p>
          <a:p>
            <a:pPr lvl="1" eaLnBrk="1" hangingPunct="1">
              <a:lnSpc>
                <a:spcPct val="80000"/>
              </a:lnSpc>
            </a:pPr>
            <a:r>
              <a:rPr lang="en-US" sz="2800" dirty="0"/>
              <a:t>Luke Sato, Harvard Risk Management Foundation </a:t>
            </a:r>
          </a:p>
        </p:txBody>
      </p:sp>
    </p:spTree>
    <p:custDataLst>
      <p:tags r:id="rId1"/>
    </p:custDataLst>
    <p:extLst>
      <p:ext uri="{BB962C8B-B14F-4D97-AF65-F5344CB8AC3E}">
        <p14:creationId xmlns:p14="http://schemas.microsoft.com/office/powerpoint/2010/main" val="117804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2057400" y="304800"/>
            <a:ext cx="8229600" cy="1143000"/>
          </a:xfrm>
        </p:spPr>
        <p:txBody>
          <a:bodyPr>
            <a:normAutofit fontScale="90000"/>
          </a:bodyPr>
          <a:lstStyle/>
          <a:p>
            <a:pPr algn="l" eaLnBrk="1" hangingPunct="1"/>
            <a:r>
              <a:rPr lang="en-US" sz="4000" dirty="0"/>
              <a:t>Current Status Quo: </a:t>
            </a:r>
            <a:br>
              <a:rPr lang="en-US" sz="4000" dirty="0"/>
            </a:br>
            <a:r>
              <a:rPr lang="en-US" sz="4000" dirty="0"/>
              <a:t>Unintended Consequences</a:t>
            </a:r>
          </a:p>
        </p:txBody>
      </p:sp>
      <p:sp>
        <p:nvSpPr>
          <p:cNvPr id="50179" name="Rectangle 3"/>
          <p:cNvSpPr>
            <a:spLocks noGrp="1"/>
          </p:cNvSpPr>
          <p:nvPr>
            <p:ph type="body" sz="half" idx="2"/>
          </p:nvPr>
        </p:nvSpPr>
        <p:spPr>
          <a:xfrm>
            <a:off x="5791200" y="1905001"/>
            <a:ext cx="4876800" cy="4953000"/>
          </a:xfrm>
        </p:spPr>
        <p:txBody>
          <a:bodyPr/>
          <a:lstStyle/>
          <a:p>
            <a:pPr eaLnBrk="1" hangingPunct="1">
              <a:lnSpc>
                <a:spcPct val="90000"/>
              </a:lnSpc>
            </a:pPr>
            <a:r>
              <a:rPr lang="en-US" sz="2400" dirty="0"/>
              <a:t>Professional silos</a:t>
            </a:r>
          </a:p>
          <a:p>
            <a:pPr eaLnBrk="1" hangingPunct="1">
              <a:lnSpc>
                <a:spcPct val="90000"/>
              </a:lnSpc>
            </a:pPr>
            <a:r>
              <a:rPr lang="en-US" sz="2400" dirty="0"/>
              <a:t>Weak teamwork</a:t>
            </a:r>
          </a:p>
          <a:p>
            <a:pPr eaLnBrk="1" hangingPunct="1">
              <a:lnSpc>
                <a:spcPct val="90000"/>
              </a:lnSpc>
            </a:pPr>
            <a:r>
              <a:rPr lang="en-US" sz="2400" dirty="0"/>
              <a:t>Poor concept of system</a:t>
            </a:r>
          </a:p>
          <a:p>
            <a:pPr eaLnBrk="1" hangingPunct="1">
              <a:lnSpc>
                <a:spcPct val="90000"/>
              </a:lnSpc>
            </a:pPr>
            <a:r>
              <a:rPr lang="en-US" sz="2400" dirty="0"/>
              <a:t>Novices “practice” on patients-no assurance of competency</a:t>
            </a:r>
          </a:p>
          <a:p>
            <a:pPr eaLnBrk="1" hangingPunct="1">
              <a:lnSpc>
                <a:spcPct val="90000"/>
              </a:lnSpc>
            </a:pPr>
            <a:r>
              <a:rPr lang="en-US" sz="2400" dirty="0"/>
              <a:t>Inefficiency in practice and design</a:t>
            </a:r>
          </a:p>
          <a:p>
            <a:pPr eaLnBrk="1" hangingPunct="1">
              <a:lnSpc>
                <a:spcPct val="90000"/>
              </a:lnSpc>
            </a:pPr>
            <a:r>
              <a:rPr lang="en-US" sz="2400" dirty="0"/>
              <a:t>Little integration of preclinical and clinical work</a:t>
            </a:r>
          </a:p>
          <a:p>
            <a:pPr eaLnBrk="1" hangingPunct="1">
              <a:lnSpc>
                <a:spcPct val="90000"/>
              </a:lnSpc>
            </a:pPr>
            <a:endParaRPr lang="en-US" sz="2400" dirty="0"/>
          </a:p>
        </p:txBody>
      </p:sp>
      <p:pic>
        <p:nvPicPr>
          <p:cNvPr id="50180" name="Picture 4" descr="spring%20silos"/>
          <p:cNvPicPr>
            <a:picLocks noChangeAspect="1" noChangeArrowheads="1"/>
          </p:cNvPicPr>
          <p:nvPr/>
        </p:nvPicPr>
        <p:blipFill>
          <a:blip r:embed="rId2" cstate="print"/>
          <a:srcRect/>
          <a:stretch>
            <a:fillRect/>
          </a:stretch>
        </p:blipFill>
        <p:spPr bwMode="auto">
          <a:xfrm>
            <a:off x="1828800" y="1905000"/>
            <a:ext cx="3962400" cy="29591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20359419"/>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905000" y="0"/>
            <a:ext cx="7315200" cy="1143000"/>
          </a:xfrm>
        </p:spPr>
        <p:txBody>
          <a:bodyPr vert="horz" lIns="91440" tIns="45720" rIns="91440" bIns="45720" rtlCol="0" anchor="ctr">
            <a:normAutofit/>
          </a:bodyPr>
          <a:lstStyle/>
          <a:p>
            <a:pPr algn="l" eaLnBrk="1" hangingPunct="1"/>
            <a:r>
              <a:rPr lang="en-US" sz="4000" dirty="0"/>
              <a:t>Simulation in Practice</a:t>
            </a:r>
          </a:p>
        </p:txBody>
      </p:sp>
      <p:sp>
        <p:nvSpPr>
          <p:cNvPr id="9219" name="Rectangle 3"/>
          <p:cNvSpPr>
            <a:spLocks noGrp="1" noChangeArrowheads="1"/>
          </p:cNvSpPr>
          <p:nvPr>
            <p:ph type="body" idx="4294967295"/>
          </p:nvPr>
        </p:nvSpPr>
        <p:spPr>
          <a:xfrm>
            <a:off x="1752600" y="914400"/>
            <a:ext cx="6324600" cy="3200400"/>
          </a:xfrm>
        </p:spPr>
        <p:txBody>
          <a:bodyPr vert="horz" lIns="91440" tIns="45720" rIns="91440" bIns="45720" rtlCol="0">
            <a:normAutofit/>
          </a:bodyPr>
          <a:lstStyle/>
          <a:p>
            <a:pPr indent="0">
              <a:buNone/>
            </a:pPr>
            <a:r>
              <a:rPr lang="en-US" sz="2400" dirty="0">
                <a:latin typeface="+mj-lt"/>
              </a:rPr>
              <a:t>Most industries that have the risk of losing lives or valuable assets have adopted simulation as part of their basic operations</a:t>
            </a:r>
          </a:p>
          <a:p>
            <a:pPr eaLnBrk="1" hangingPunct="1">
              <a:lnSpc>
                <a:spcPct val="90000"/>
              </a:lnSpc>
              <a:buNone/>
            </a:pPr>
            <a:r>
              <a:rPr lang="en-US" sz="2400" dirty="0">
                <a:latin typeface="+mj-lt"/>
              </a:rPr>
              <a:t>	</a:t>
            </a:r>
          </a:p>
          <a:p>
            <a:pPr lvl="1" eaLnBrk="1" hangingPunct="1">
              <a:lnSpc>
                <a:spcPct val="90000"/>
              </a:lnSpc>
            </a:pPr>
            <a:r>
              <a:rPr lang="en-US" dirty="0">
                <a:latin typeface="+mj-lt"/>
              </a:rPr>
              <a:t>Military: training simulations</a:t>
            </a:r>
          </a:p>
          <a:p>
            <a:pPr lvl="1" eaLnBrk="1" hangingPunct="1">
              <a:lnSpc>
                <a:spcPct val="90000"/>
              </a:lnSpc>
            </a:pPr>
            <a:r>
              <a:rPr lang="en-US" dirty="0">
                <a:latin typeface="+mj-lt"/>
              </a:rPr>
              <a:t>Airlines: flight simulators</a:t>
            </a:r>
          </a:p>
          <a:p>
            <a:pPr lvl="1" eaLnBrk="1" hangingPunct="1">
              <a:lnSpc>
                <a:spcPct val="90000"/>
              </a:lnSpc>
            </a:pPr>
            <a:r>
              <a:rPr lang="en-US" dirty="0">
                <a:latin typeface="+mj-lt"/>
              </a:rPr>
              <a:t>Financial Planning: computer simulations</a:t>
            </a:r>
          </a:p>
          <a:p>
            <a:pPr lvl="1" eaLnBrk="1" hangingPunct="1">
              <a:lnSpc>
                <a:spcPct val="90000"/>
              </a:lnSpc>
            </a:pPr>
            <a:r>
              <a:rPr lang="en-US" dirty="0">
                <a:latin typeface="+mj-lt"/>
              </a:rPr>
              <a:t>Nuclear Power:  reactor simulators</a:t>
            </a:r>
          </a:p>
          <a:p>
            <a:pPr lvl="1" eaLnBrk="1" hangingPunct="1">
              <a:lnSpc>
                <a:spcPct val="90000"/>
              </a:lnSpc>
              <a:buFont typeface="Wingdings 2" pitchFamily="18" charset="2"/>
              <a:buNone/>
            </a:pPr>
            <a:endParaRPr lang="en-US" dirty="0">
              <a:latin typeface="Arial" pitchFamily="34" charset="0"/>
            </a:endParaRPr>
          </a:p>
        </p:txBody>
      </p:sp>
      <p:pic>
        <p:nvPicPr>
          <p:cNvPr id="9220" name="Picture 4" descr="flight_instructor4"/>
          <p:cNvPicPr>
            <a:picLocks noChangeAspect="1" noChangeArrowheads="1"/>
          </p:cNvPicPr>
          <p:nvPr/>
        </p:nvPicPr>
        <p:blipFill>
          <a:blip r:embed="rId4" cstate="print"/>
          <a:srcRect r="5539" b="5511"/>
          <a:stretch>
            <a:fillRect/>
          </a:stretch>
        </p:blipFill>
        <p:spPr bwMode="auto">
          <a:xfrm>
            <a:off x="7696200" y="1828801"/>
            <a:ext cx="2743200" cy="2200275"/>
          </a:xfrm>
          <a:prstGeom prst="rect">
            <a:avLst/>
          </a:prstGeom>
          <a:noFill/>
          <a:ln w="9525">
            <a:solidFill>
              <a:schemeClr val="tx1"/>
            </a:solid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1752600" y="4572000"/>
            <a:ext cx="3352800" cy="2133600"/>
          </a:xfrm>
          <a:prstGeom prst="rect">
            <a:avLst/>
          </a:prstGeom>
          <a:noFill/>
          <a:ln w="9525">
            <a:solidFill>
              <a:schemeClr val="tx1"/>
            </a:solidFill>
            <a:miter lim="800000"/>
            <a:headEnd/>
            <a:tailEnd/>
          </a:ln>
        </p:spPr>
      </p:pic>
      <p:pic>
        <p:nvPicPr>
          <p:cNvPr id="9222" name="Picture 6" descr="Horse_simulator_WWI"/>
          <p:cNvPicPr>
            <a:picLocks noChangeAspect="1" noChangeArrowheads="1"/>
          </p:cNvPicPr>
          <p:nvPr/>
        </p:nvPicPr>
        <p:blipFill>
          <a:blip r:embed="rId6" cstate="print"/>
          <a:srcRect/>
          <a:stretch>
            <a:fillRect/>
          </a:stretch>
        </p:blipFill>
        <p:spPr bwMode="auto">
          <a:xfrm>
            <a:off x="5486400" y="4495800"/>
            <a:ext cx="3035300" cy="2185988"/>
          </a:xfrm>
          <a:prstGeom prst="rect">
            <a:avLst/>
          </a:prstGeom>
          <a:noFill/>
          <a:ln w="9525">
            <a:solidFill>
              <a:schemeClr val="tx1"/>
            </a:solidFill>
            <a:miter lim="800000"/>
            <a:headEnd/>
            <a:tailEnd/>
          </a:ln>
        </p:spPr>
      </p:pic>
    </p:spTree>
    <p:custDataLst>
      <p:tags r:id="rId1"/>
    </p:custDataLst>
    <p:extLst>
      <p:ext uri="{BB962C8B-B14F-4D97-AF65-F5344CB8AC3E}">
        <p14:creationId xmlns:p14="http://schemas.microsoft.com/office/powerpoint/2010/main" val="353060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1828800" y="304800"/>
            <a:ext cx="8229600" cy="1143000"/>
          </a:xfrm>
        </p:spPr>
        <p:txBody>
          <a:bodyPr/>
          <a:lstStyle/>
          <a:p>
            <a:pPr algn="l" eaLnBrk="1" hangingPunct="1"/>
            <a:r>
              <a:rPr lang="en-US" dirty="0"/>
              <a:t>Is there a better way?</a:t>
            </a:r>
          </a:p>
        </p:txBody>
      </p:sp>
      <p:sp>
        <p:nvSpPr>
          <p:cNvPr id="52227" name="Rectangle 3"/>
          <p:cNvSpPr>
            <a:spLocks noGrp="1"/>
          </p:cNvSpPr>
          <p:nvPr>
            <p:ph type="body" idx="1"/>
          </p:nvPr>
        </p:nvSpPr>
        <p:spPr>
          <a:xfrm>
            <a:off x="1524000" y="1371600"/>
            <a:ext cx="6096000" cy="4114800"/>
          </a:xfrm>
        </p:spPr>
        <p:txBody>
          <a:bodyPr>
            <a:noAutofit/>
          </a:bodyPr>
          <a:lstStyle/>
          <a:p>
            <a:pPr eaLnBrk="1" hangingPunct="1">
              <a:lnSpc>
                <a:spcPct val="120000"/>
              </a:lnSpc>
            </a:pPr>
            <a:r>
              <a:rPr lang="en-US" dirty="0"/>
              <a:t>Healthcare education should be interdisciplinary</a:t>
            </a:r>
          </a:p>
          <a:p>
            <a:pPr eaLnBrk="1" hangingPunct="1">
              <a:lnSpc>
                <a:spcPct val="120000"/>
              </a:lnSpc>
            </a:pPr>
            <a:r>
              <a:rPr lang="en-US" dirty="0"/>
              <a:t>Healthcare education should incorporate simulation in a variety of venues-preclinical and clinical</a:t>
            </a:r>
          </a:p>
          <a:p>
            <a:pPr eaLnBrk="1" hangingPunct="1">
              <a:lnSpc>
                <a:spcPct val="120000"/>
              </a:lnSpc>
            </a:pPr>
            <a:r>
              <a:rPr lang="en-US" dirty="0"/>
              <a:t>Healthcare proficiency assessments should be part of training and  incorporate simulation to assess competency when appropriate</a:t>
            </a:r>
          </a:p>
        </p:txBody>
      </p:sp>
      <p:pic>
        <p:nvPicPr>
          <p:cNvPr id="52228" name="Picture 4" descr="Code"/>
          <p:cNvPicPr>
            <a:picLocks noChangeAspect="1" noChangeArrowheads="1"/>
          </p:cNvPicPr>
          <p:nvPr/>
        </p:nvPicPr>
        <p:blipFill>
          <a:blip r:embed="rId2" cstate="print"/>
          <a:srcRect/>
          <a:stretch>
            <a:fillRect/>
          </a:stretch>
        </p:blipFill>
        <p:spPr bwMode="auto">
          <a:xfrm>
            <a:off x="7315200" y="1905000"/>
            <a:ext cx="3181350" cy="21224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3022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t>New Frontier</a:t>
            </a:r>
          </a:p>
        </p:txBody>
      </p:sp>
      <p:sp>
        <p:nvSpPr>
          <p:cNvPr id="74755" name="Rectangle 3"/>
          <p:cNvSpPr>
            <a:spLocks noGrp="1" noChangeArrowheads="1"/>
          </p:cNvSpPr>
          <p:nvPr>
            <p:ph type="body" idx="1"/>
          </p:nvPr>
        </p:nvSpPr>
        <p:spPr>
          <a:xfrm>
            <a:off x="1905000" y="1447800"/>
            <a:ext cx="4724400" cy="5029200"/>
          </a:xfrm>
        </p:spPr>
        <p:txBody>
          <a:bodyPr/>
          <a:lstStyle/>
          <a:p>
            <a:pPr eaLnBrk="1" hangingPunct="1">
              <a:lnSpc>
                <a:spcPct val="90000"/>
              </a:lnSpc>
            </a:pPr>
            <a:r>
              <a:rPr lang="en-US" dirty="0"/>
              <a:t>Competence isn’t just about individuals</a:t>
            </a:r>
          </a:p>
          <a:p>
            <a:pPr lvl="1" eaLnBrk="1" hangingPunct="1">
              <a:lnSpc>
                <a:spcPct val="90000"/>
              </a:lnSpc>
            </a:pPr>
            <a:r>
              <a:rPr lang="en-US" dirty="0"/>
              <a:t>Multifaceted</a:t>
            </a:r>
          </a:p>
          <a:p>
            <a:pPr eaLnBrk="1" hangingPunct="1">
              <a:lnSpc>
                <a:spcPct val="90000"/>
              </a:lnSpc>
            </a:pPr>
            <a:r>
              <a:rPr lang="en-US" dirty="0"/>
              <a:t>We need better tools to evaluate competence</a:t>
            </a:r>
          </a:p>
          <a:p>
            <a:pPr lvl="1" eaLnBrk="1" hangingPunct="1">
              <a:lnSpc>
                <a:spcPct val="90000"/>
              </a:lnSpc>
            </a:pPr>
            <a:r>
              <a:rPr lang="en-US" dirty="0"/>
              <a:t>Adapt tools from other disciplines</a:t>
            </a:r>
          </a:p>
          <a:p>
            <a:pPr eaLnBrk="1" hangingPunct="1">
              <a:lnSpc>
                <a:spcPct val="90000"/>
              </a:lnSpc>
            </a:pPr>
            <a:r>
              <a:rPr lang="en-US" dirty="0"/>
              <a:t>Need to create expectation that competence will be evaluated for systems, for teams and for individuals</a:t>
            </a:r>
          </a:p>
          <a:p>
            <a:pPr eaLnBrk="1" hangingPunct="1">
              <a:lnSpc>
                <a:spcPct val="90000"/>
              </a:lnSpc>
              <a:buFontTx/>
              <a:buNone/>
            </a:pPr>
            <a:endParaRPr lang="en-US" dirty="0"/>
          </a:p>
          <a:p>
            <a:pPr eaLnBrk="1" hangingPunct="1">
              <a:lnSpc>
                <a:spcPct val="90000"/>
              </a:lnSpc>
            </a:pPr>
            <a:endParaRPr lang="en-US" dirty="0"/>
          </a:p>
        </p:txBody>
      </p:sp>
      <p:pic>
        <p:nvPicPr>
          <p:cNvPr id="74756" name="Picture 4"/>
          <p:cNvPicPr>
            <a:picLocks noChangeAspect="1" noChangeArrowheads="1"/>
          </p:cNvPicPr>
          <p:nvPr/>
        </p:nvPicPr>
        <p:blipFill>
          <a:blip r:embed="rId2" cstate="print"/>
          <a:srcRect/>
          <a:stretch>
            <a:fillRect/>
          </a:stretch>
        </p:blipFill>
        <p:spPr bwMode="auto">
          <a:xfrm>
            <a:off x="6858001" y="1752600"/>
            <a:ext cx="3452813" cy="3619500"/>
          </a:xfrm>
          <a:prstGeom prst="rect">
            <a:avLst/>
          </a:prstGeom>
          <a:noFill/>
          <a:ln w="9525" algn="ctr">
            <a:solidFill>
              <a:schemeClr val="tx1"/>
            </a:solidFill>
            <a:miter lim="800000"/>
            <a:headEnd/>
            <a:tailEnd/>
          </a:ln>
        </p:spPr>
      </p:pic>
    </p:spTree>
    <p:extLst>
      <p:ext uri="{BB962C8B-B14F-4D97-AF65-F5344CB8AC3E}">
        <p14:creationId xmlns:p14="http://schemas.microsoft.com/office/powerpoint/2010/main" val="393227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Simulation  For Safety and Reliability</a:t>
            </a:r>
          </a:p>
        </p:txBody>
      </p:sp>
      <p:sp>
        <p:nvSpPr>
          <p:cNvPr id="3" name="Text Placeholder 2"/>
          <p:cNvSpPr>
            <a:spLocks noGrp="1"/>
          </p:cNvSpPr>
          <p:nvPr>
            <p:ph type="body" sz="half" idx="1"/>
          </p:nvPr>
        </p:nvSpPr>
        <p:spPr/>
        <p:txBody>
          <a:bodyPr>
            <a:normAutofit/>
          </a:bodyPr>
          <a:lstStyle/>
          <a:p>
            <a:pPr>
              <a:buNone/>
            </a:pPr>
            <a:r>
              <a:rPr lang="en-US" b="1" dirty="0"/>
              <a:t>Vision   </a:t>
            </a:r>
            <a:endParaRPr lang="en-US" dirty="0"/>
          </a:p>
          <a:p>
            <a:pPr indent="0">
              <a:buNone/>
            </a:pPr>
            <a:r>
              <a:rPr lang="en-US" dirty="0"/>
              <a:t>The Center will be a local, regional and national center of excellence and innovation for healthcare simulation, education, and research with the fundamental goal of advancing patient safety and reliability</a:t>
            </a:r>
          </a:p>
        </p:txBody>
      </p:sp>
      <p:pic>
        <p:nvPicPr>
          <p:cNvPr id="5" name="Content Placeholder 4" descr="chmca.jpg"/>
          <p:cNvPicPr>
            <a:picLocks noGrp="1" noChangeAspect="1"/>
          </p:cNvPicPr>
          <p:nvPr>
            <p:ph sz="half" idx="2"/>
          </p:nvPr>
        </p:nvPicPr>
        <p:blipFill>
          <a:blip r:embed="rId2" cstate="print"/>
          <a:stretch>
            <a:fillRect/>
          </a:stretch>
        </p:blipFill>
        <p:spPr>
          <a:xfrm>
            <a:off x="6629401" y="3352800"/>
            <a:ext cx="3606413" cy="2362200"/>
          </a:xfrm>
          <a:ln w="15875">
            <a:solidFill>
              <a:schemeClr val="tx1"/>
            </a:solidFill>
          </a:ln>
        </p:spPr>
      </p:pic>
      <p:pic>
        <p:nvPicPr>
          <p:cNvPr id="6" name="Picture 5" descr="wl_virtual_tours.jpg"/>
          <p:cNvPicPr>
            <a:picLocks noChangeAspect="1"/>
          </p:cNvPicPr>
          <p:nvPr/>
        </p:nvPicPr>
        <p:blipFill>
          <a:blip r:embed="rId3" cstate="print"/>
          <a:stretch>
            <a:fillRect/>
          </a:stretch>
        </p:blipFill>
        <p:spPr>
          <a:xfrm>
            <a:off x="6629400" y="1143001"/>
            <a:ext cx="2895600" cy="1954897"/>
          </a:xfrm>
          <a:prstGeom prst="rect">
            <a:avLst/>
          </a:prstGeom>
          <a:ln w="15875">
            <a:solidFill>
              <a:schemeClr val="tx1"/>
            </a:solidFill>
          </a:ln>
        </p:spPr>
      </p:pic>
    </p:spTree>
    <p:extLst>
      <p:ext uri="{BB962C8B-B14F-4D97-AF65-F5344CB8AC3E}">
        <p14:creationId xmlns:p14="http://schemas.microsoft.com/office/powerpoint/2010/main" val="3245728772"/>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981200" y="533400"/>
            <a:ext cx="8229600" cy="6096000"/>
          </a:xfrm>
          <a:noFill/>
        </p:spPr>
        <p:txBody>
          <a:bodyPr/>
          <a:lstStyle/>
          <a:p>
            <a:pPr eaLnBrk="1" hangingPunct="1">
              <a:lnSpc>
                <a:spcPct val="90000"/>
              </a:lnSpc>
            </a:pPr>
            <a:r>
              <a:rPr lang="en-US" dirty="0"/>
              <a:t>“Individuals tend to normalize deviance and not notice all the “accidents waiting to happen” with repeated exposure over time</a:t>
            </a:r>
          </a:p>
          <a:p>
            <a:pPr eaLnBrk="1" hangingPunct="1">
              <a:lnSpc>
                <a:spcPct val="90000"/>
              </a:lnSpc>
              <a:buNone/>
            </a:pPr>
            <a:r>
              <a:rPr lang="en-US" dirty="0"/>
              <a:t> </a:t>
            </a:r>
          </a:p>
          <a:p>
            <a:pPr eaLnBrk="1" hangingPunct="1">
              <a:lnSpc>
                <a:spcPct val="90000"/>
              </a:lnSpc>
              <a:buFontTx/>
              <a:buNone/>
            </a:pPr>
            <a:r>
              <a:rPr lang="en-US" dirty="0"/>
              <a:t> </a:t>
            </a:r>
            <a:r>
              <a:rPr lang="en-US" dirty="0">
                <a:solidFill>
                  <a:srgbClr val="CC0000"/>
                </a:solidFill>
              </a:rPr>
              <a:t>The risk is….</a:t>
            </a:r>
          </a:p>
          <a:p>
            <a:pPr eaLnBrk="1" hangingPunct="1">
              <a:lnSpc>
                <a:spcPct val="90000"/>
              </a:lnSpc>
            </a:pPr>
            <a:r>
              <a:rPr lang="en-US" dirty="0"/>
              <a:t>Simulation makes these conditions explicitly visible and will lead to frustration and anger that the organization is only committed to patient safety on the backs of </a:t>
            </a:r>
            <a:r>
              <a:rPr lang="en-US" dirty="0" err="1"/>
              <a:t>hypervigilant</a:t>
            </a:r>
            <a:r>
              <a:rPr lang="en-US" dirty="0"/>
              <a:t> individuals, rather than robust supporting systems”</a:t>
            </a:r>
          </a:p>
          <a:p>
            <a:pPr lvl="1" eaLnBrk="1" hangingPunct="1">
              <a:lnSpc>
                <a:spcPct val="90000"/>
              </a:lnSpc>
            </a:pPr>
            <a:r>
              <a:rPr lang="en-US" dirty="0">
                <a:solidFill>
                  <a:srgbClr val="3333CC"/>
                </a:solidFill>
              </a:rPr>
              <a:t>George </a:t>
            </a:r>
            <a:r>
              <a:rPr lang="en-US" dirty="0" err="1">
                <a:solidFill>
                  <a:srgbClr val="3333CC"/>
                </a:solidFill>
              </a:rPr>
              <a:t>Blike</a:t>
            </a:r>
            <a:endParaRPr lang="en-US" dirty="0">
              <a:solidFill>
                <a:srgbClr val="3333CC"/>
              </a:solidFill>
            </a:endParaRPr>
          </a:p>
        </p:txBody>
      </p:sp>
    </p:spTree>
    <p:custDataLst>
      <p:tags r:id="rId1"/>
    </p:custDataLst>
    <p:extLst>
      <p:ext uri="{BB962C8B-B14F-4D97-AF65-F5344CB8AC3E}">
        <p14:creationId xmlns:p14="http://schemas.microsoft.com/office/powerpoint/2010/main" val="243064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algn="l" eaLnBrk="1" hangingPunct="1"/>
            <a:r>
              <a:rPr lang="en-US" sz="4000"/>
              <a:t>Thank you for your attention  Questions?</a:t>
            </a:r>
          </a:p>
        </p:txBody>
      </p:sp>
      <p:pic>
        <p:nvPicPr>
          <p:cNvPr id="75779" name="Picture 3"/>
          <p:cNvPicPr>
            <a:picLocks noGrp="1" noChangeAspect="1" noChangeArrowheads="1"/>
          </p:cNvPicPr>
          <p:nvPr>
            <p:ph idx="1"/>
          </p:nvPr>
        </p:nvPicPr>
        <p:blipFill>
          <a:blip r:embed="rId3" cstate="print"/>
          <a:srcRect/>
          <a:stretch>
            <a:fillRect/>
          </a:stretch>
        </p:blipFill>
        <p:spPr>
          <a:xfrm>
            <a:off x="3657601" y="1676400"/>
            <a:ext cx="4995863" cy="3524250"/>
          </a:xfrm>
          <a:ln>
            <a:solidFill>
              <a:schemeClr val="tx1"/>
            </a:solidFill>
          </a:ln>
        </p:spPr>
      </p:pic>
      <p:sp>
        <p:nvSpPr>
          <p:cNvPr id="75780" name="Text Box 4"/>
          <p:cNvSpPr txBox="1">
            <a:spLocks noChangeArrowheads="1"/>
          </p:cNvSpPr>
          <p:nvPr/>
        </p:nvSpPr>
        <p:spPr bwMode="auto">
          <a:xfrm>
            <a:off x="2133600" y="5410201"/>
            <a:ext cx="6248400" cy="1615827"/>
          </a:xfrm>
          <a:prstGeom prst="rect">
            <a:avLst/>
          </a:prstGeom>
          <a:noFill/>
          <a:ln w="9525" algn="ctr">
            <a:noFill/>
            <a:miter lim="800000"/>
            <a:headEnd/>
            <a:tailEnd/>
          </a:ln>
        </p:spPr>
        <p:txBody>
          <a:bodyPr>
            <a:spAutoFit/>
          </a:bodyPr>
          <a:lstStyle/>
          <a:p>
            <a:pPr marL="1143000" indent="-228600"/>
            <a:r>
              <a:rPr lang="en-US" i="1"/>
              <a:t>We are what we repeatedly do.</a:t>
            </a:r>
            <a:br>
              <a:rPr lang="en-US" i="1"/>
            </a:br>
            <a:r>
              <a:rPr lang="en-US" i="1"/>
              <a:t>Excellence, then, is not an act, but a habit</a:t>
            </a:r>
            <a:r>
              <a:rPr lang="en-US"/>
              <a:t>.</a:t>
            </a:r>
            <a:br>
              <a:rPr lang="en-US"/>
            </a:br>
            <a:r>
              <a:rPr lang="en-US"/>
              <a:t>-</a:t>
            </a:r>
            <a:r>
              <a:rPr lang="en-US" i="1"/>
              <a:t>Aristotle</a:t>
            </a:r>
          </a:p>
          <a:p>
            <a:pPr marL="1143000" indent="-228600"/>
            <a:endParaRPr lang="en-US" i="1"/>
          </a:p>
          <a:p>
            <a:pPr marL="1143000" indent="-228600">
              <a:spcBef>
                <a:spcPct val="50000"/>
              </a:spcBef>
            </a:pPr>
            <a:endParaRPr lang="en-US"/>
          </a:p>
        </p:txBody>
      </p:sp>
    </p:spTree>
    <p:custDataLst>
      <p:tags r:id="rId1"/>
    </p:custDataLst>
    <p:extLst>
      <p:ext uri="{BB962C8B-B14F-4D97-AF65-F5344CB8AC3E}">
        <p14:creationId xmlns:p14="http://schemas.microsoft.com/office/powerpoint/2010/main" val="345821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Simulation?</a:t>
            </a:r>
          </a:p>
        </p:txBody>
      </p:sp>
      <p:sp>
        <p:nvSpPr>
          <p:cNvPr id="3" name="Content Placeholder 2"/>
          <p:cNvSpPr>
            <a:spLocks noGrp="1"/>
          </p:cNvSpPr>
          <p:nvPr>
            <p:ph sz="half" idx="1"/>
          </p:nvPr>
        </p:nvSpPr>
        <p:spPr/>
        <p:txBody>
          <a:bodyPr>
            <a:normAutofit fontScale="92500" lnSpcReduction="10000"/>
          </a:bodyPr>
          <a:lstStyle/>
          <a:p>
            <a:r>
              <a:rPr lang="en-US" dirty="0"/>
              <a:t>Competence</a:t>
            </a:r>
          </a:p>
          <a:p>
            <a:r>
              <a:rPr lang="en-US" dirty="0"/>
              <a:t>Reliability</a:t>
            </a:r>
          </a:p>
          <a:p>
            <a:r>
              <a:rPr lang="en-US" dirty="0"/>
              <a:t>Resilience </a:t>
            </a:r>
          </a:p>
          <a:p>
            <a:r>
              <a:rPr lang="en-US" dirty="0"/>
              <a:t>Scripting unexpected events</a:t>
            </a:r>
          </a:p>
          <a:p>
            <a:r>
              <a:rPr lang="en-US" dirty="0"/>
              <a:t>Ethical Imperative</a:t>
            </a:r>
          </a:p>
          <a:p>
            <a:r>
              <a:rPr lang="en-US" dirty="0"/>
              <a:t>No longer acceptable to “learn” on patients</a:t>
            </a:r>
          </a:p>
          <a:p>
            <a:endParaRPr lang="en-US" dirty="0"/>
          </a:p>
          <a:p>
            <a:r>
              <a:rPr lang="en-US" dirty="0"/>
              <a:t> Skill to do comes of doing    	-Ralph Waldo Emerson</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004151" y="2032115"/>
            <a:ext cx="3517697" cy="3938357"/>
          </a:xfrm>
          <a:prstGeom prst="rect">
            <a:avLst/>
          </a:prstGeom>
        </p:spPr>
      </p:pic>
    </p:spTree>
    <p:extLst>
      <p:ext uri="{BB962C8B-B14F-4D97-AF65-F5344CB8AC3E}">
        <p14:creationId xmlns:p14="http://schemas.microsoft.com/office/powerpoint/2010/main" val="42548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a:t>Types of Competencies</a:t>
            </a:r>
          </a:p>
        </p:txBody>
      </p:sp>
      <p:sp>
        <p:nvSpPr>
          <p:cNvPr id="11267" name="Rectangle 3"/>
          <p:cNvSpPr>
            <a:spLocks noGrp="1" noChangeArrowheads="1"/>
          </p:cNvSpPr>
          <p:nvPr>
            <p:ph type="body" sz="half" idx="1"/>
          </p:nvPr>
        </p:nvSpPr>
        <p:spPr>
          <a:xfrm>
            <a:off x="1981200" y="1219201"/>
            <a:ext cx="4038600" cy="4678363"/>
          </a:xfrm>
        </p:spPr>
        <p:txBody>
          <a:bodyPr>
            <a:noAutofit/>
          </a:bodyPr>
          <a:lstStyle/>
          <a:p>
            <a:r>
              <a:rPr lang="en-US" sz="3200" dirty="0"/>
              <a:t>Technical </a:t>
            </a:r>
          </a:p>
          <a:p>
            <a:pPr lvl="1"/>
            <a:r>
              <a:rPr lang="en-US" sz="3200" dirty="0"/>
              <a:t>Individual</a:t>
            </a:r>
          </a:p>
          <a:p>
            <a:pPr lvl="1"/>
            <a:r>
              <a:rPr lang="en-US" sz="3200" dirty="0"/>
              <a:t>Team</a:t>
            </a:r>
          </a:p>
          <a:p>
            <a:r>
              <a:rPr lang="en-US" sz="3200" dirty="0"/>
              <a:t>Non-technical:</a:t>
            </a:r>
          </a:p>
          <a:p>
            <a:pPr indent="0">
              <a:buNone/>
            </a:pPr>
            <a:r>
              <a:rPr lang="en-US" dirty="0"/>
              <a:t>Communication and Teamwork (CRM)</a:t>
            </a:r>
          </a:p>
          <a:p>
            <a:pPr lvl="1"/>
            <a:r>
              <a:rPr lang="en-US" sz="3200" dirty="0"/>
              <a:t>Individual</a:t>
            </a:r>
          </a:p>
          <a:p>
            <a:pPr lvl="1"/>
            <a:r>
              <a:rPr lang="en-US" sz="3200" dirty="0"/>
              <a:t>Team</a:t>
            </a:r>
          </a:p>
          <a:p>
            <a:r>
              <a:rPr lang="en-US" sz="3200" dirty="0"/>
              <a:t>System</a:t>
            </a:r>
          </a:p>
        </p:txBody>
      </p:sp>
      <p:sp>
        <p:nvSpPr>
          <p:cNvPr id="11269" name="Rectangle 5"/>
          <p:cNvSpPr>
            <a:spLocks noChangeArrowheads="1"/>
          </p:cNvSpPr>
          <p:nvPr/>
        </p:nvSpPr>
        <p:spPr bwMode="auto">
          <a:xfrm>
            <a:off x="5867400" y="4144962"/>
            <a:ext cx="4800600" cy="2713038"/>
          </a:xfrm>
          <a:prstGeom prst="rect">
            <a:avLst/>
          </a:prstGeom>
          <a:noFill/>
          <a:ln w="9525">
            <a:noFill/>
            <a:miter lim="800000"/>
            <a:headEnd/>
            <a:tailEnd/>
          </a:ln>
        </p:spPr>
        <p:txBody>
          <a:bodyPr>
            <a:spAutoFit/>
          </a:bodyPr>
          <a:lstStyle/>
          <a:p>
            <a:pPr lvl="1">
              <a:spcBef>
                <a:spcPct val="0"/>
              </a:spcBef>
              <a:buFontTx/>
              <a:buNone/>
            </a:pPr>
            <a:r>
              <a:rPr lang="en-US" sz="2400" dirty="0"/>
              <a:t>“</a:t>
            </a:r>
            <a:r>
              <a:rPr lang="en-US" sz="2800" dirty="0"/>
              <a:t>In theory there's no difference between theory and practice. In practice there is."</a:t>
            </a:r>
            <a:br>
              <a:rPr lang="en-US" sz="2800" dirty="0"/>
            </a:br>
            <a:r>
              <a:rPr lang="en-US" sz="2400" dirty="0"/>
              <a:t>	-Yogi Berra</a:t>
            </a:r>
          </a:p>
          <a:p>
            <a:pPr lvl="1">
              <a:spcBef>
                <a:spcPct val="50000"/>
              </a:spcBef>
              <a:buFontTx/>
              <a:buChar char="–"/>
            </a:pPr>
            <a:endParaRPr lang="en-US" sz="2400" dirty="0"/>
          </a:p>
        </p:txBody>
      </p:sp>
      <p:pic>
        <p:nvPicPr>
          <p:cNvPr id="9" name="Picture 4"/>
          <p:cNvPicPr>
            <a:picLocks noGrp="1" noChangeAspect="1" noChangeArrowheads="1"/>
          </p:cNvPicPr>
          <p:nvPr>
            <p:ph sz="half" idx="2"/>
          </p:nvPr>
        </p:nvPicPr>
        <p:blipFill>
          <a:blip r:embed="rId2" cstate="print"/>
          <a:srcRect/>
          <a:stretch>
            <a:fillRect/>
          </a:stretch>
        </p:blipFill>
        <p:spPr>
          <a:xfrm>
            <a:off x="6172200" y="1524001"/>
            <a:ext cx="4038600" cy="2271713"/>
          </a:xfrm>
          <a:noFill/>
          <a:ln>
            <a:solidFill>
              <a:schemeClr val="tx1"/>
            </a:solidFill>
          </a:ln>
        </p:spPr>
      </p:pic>
    </p:spTree>
    <p:extLst>
      <p:ext uri="{BB962C8B-B14F-4D97-AF65-F5344CB8AC3E}">
        <p14:creationId xmlns:p14="http://schemas.microsoft.com/office/powerpoint/2010/main" val="358800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other high risk industries achieve high reliability?</a:t>
            </a:r>
          </a:p>
        </p:txBody>
      </p:sp>
      <p:sp>
        <p:nvSpPr>
          <p:cNvPr id="3" name="Content Placeholder 2"/>
          <p:cNvSpPr>
            <a:spLocks noGrp="1"/>
          </p:cNvSpPr>
          <p:nvPr>
            <p:ph sz="half" idx="1"/>
          </p:nvPr>
        </p:nvSpPr>
        <p:spPr/>
        <p:txBody>
          <a:bodyPr/>
          <a:lstStyle/>
          <a:p>
            <a:r>
              <a:rPr lang="en-US" dirty="0"/>
              <a:t>Deliberate Practice</a:t>
            </a:r>
          </a:p>
          <a:p>
            <a:r>
              <a:rPr lang="en-US" dirty="0"/>
              <a:t>Technical  </a:t>
            </a:r>
          </a:p>
          <a:p>
            <a:r>
              <a:rPr lang="en-US" dirty="0"/>
              <a:t>Non-Technical Skills</a:t>
            </a:r>
          </a:p>
          <a:p>
            <a:r>
              <a:rPr lang="en-US" dirty="0"/>
              <a:t>Communication and Teamwork Training (CRM)</a:t>
            </a:r>
          </a:p>
          <a:p>
            <a:r>
              <a:rPr lang="en-US" dirty="0"/>
              <a:t>System Design</a:t>
            </a:r>
          </a:p>
          <a:p>
            <a:r>
              <a:rPr lang="en-US" dirty="0"/>
              <a:t>Human Factors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412619" y="1995536"/>
            <a:ext cx="2700762" cy="4011516"/>
          </a:xfrm>
          <a:prstGeom prst="rect">
            <a:avLst/>
          </a:prstGeom>
        </p:spPr>
      </p:pic>
    </p:spTree>
    <p:extLst>
      <p:ext uri="{BB962C8B-B14F-4D97-AF65-F5344CB8AC3E}">
        <p14:creationId xmlns:p14="http://schemas.microsoft.com/office/powerpoint/2010/main" val="9575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685800"/>
          </a:xfrm>
        </p:spPr>
        <p:txBody>
          <a:bodyPr>
            <a:normAutofit fontScale="90000"/>
          </a:bodyPr>
          <a:lstStyle/>
          <a:p>
            <a:pPr algn="l"/>
            <a:r>
              <a:rPr lang="en-US" dirty="0"/>
              <a:t>Deliberate Practice</a:t>
            </a:r>
          </a:p>
        </p:txBody>
      </p:sp>
      <p:sp>
        <p:nvSpPr>
          <p:cNvPr id="3" name="Text Placeholder 2"/>
          <p:cNvSpPr>
            <a:spLocks noGrp="1"/>
          </p:cNvSpPr>
          <p:nvPr>
            <p:ph type="body" sz="half" idx="1"/>
          </p:nvPr>
        </p:nvSpPr>
        <p:spPr>
          <a:xfrm>
            <a:off x="1905000" y="914401"/>
            <a:ext cx="5497286" cy="5410201"/>
          </a:xfrm>
        </p:spPr>
        <p:txBody>
          <a:bodyPr>
            <a:normAutofit fontScale="25000" lnSpcReduction="20000"/>
          </a:bodyPr>
          <a:lstStyle/>
          <a:p>
            <a:r>
              <a:rPr lang="en-US" sz="9600" dirty="0"/>
              <a:t>Deliberate practice involves two kinds of learning:</a:t>
            </a:r>
          </a:p>
          <a:p>
            <a:pPr lvl="1"/>
            <a:r>
              <a:rPr lang="en-US" sz="9600" dirty="0"/>
              <a:t> improving the skills you already have </a:t>
            </a:r>
          </a:p>
          <a:p>
            <a:pPr lvl="1"/>
            <a:r>
              <a:rPr lang="en-US" sz="9600" dirty="0"/>
              <a:t> extending the reach and range of your skills</a:t>
            </a:r>
          </a:p>
          <a:p>
            <a:pPr>
              <a:buNone/>
            </a:pPr>
            <a:endParaRPr lang="en-US" sz="9600" dirty="0"/>
          </a:p>
          <a:p>
            <a:r>
              <a:rPr lang="en-US" sz="9600" dirty="0"/>
              <a:t>Deliberate practice  entails specific, and </a:t>
            </a:r>
            <a:r>
              <a:rPr lang="en-US" sz="9600" b="1" dirty="0"/>
              <a:t>sustained efforts to do something you </a:t>
            </a:r>
            <a:r>
              <a:rPr lang="en-US" sz="9600" b="1" i="1" dirty="0"/>
              <a:t>can’t do well—or even at all</a:t>
            </a:r>
          </a:p>
          <a:p>
            <a:pPr>
              <a:buNone/>
            </a:pPr>
            <a:r>
              <a:rPr lang="en-US" sz="9600" i="1" dirty="0"/>
              <a:t> </a:t>
            </a:r>
          </a:p>
          <a:p>
            <a:r>
              <a:rPr lang="en-US" sz="9600" i="1" dirty="0"/>
              <a:t>Research across domains: </a:t>
            </a:r>
            <a:r>
              <a:rPr lang="en-US" sz="9600" dirty="0"/>
              <a:t>it is only by working at what you can’t do that you become expert</a:t>
            </a:r>
          </a:p>
          <a:p>
            <a:endParaRPr lang="en-US" sz="9600" dirty="0"/>
          </a:p>
          <a:p>
            <a:r>
              <a:rPr lang="en-US" sz="9600" dirty="0"/>
              <a:t>The 10,000 hour rule- Anders Ericsson</a:t>
            </a:r>
          </a:p>
          <a:p>
            <a:endParaRPr lang="en-US" sz="8000" dirty="0"/>
          </a:p>
          <a:p>
            <a:pPr>
              <a:buNone/>
            </a:pPr>
            <a:r>
              <a:rPr lang="en-US" sz="8000" dirty="0"/>
              <a:t> </a:t>
            </a:r>
          </a:p>
          <a:p>
            <a:pPr>
              <a:buNone/>
            </a:pPr>
            <a:endParaRPr lang="en-US" sz="2000" dirty="0"/>
          </a:p>
        </p:txBody>
      </p:sp>
      <p:pic>
        <p:nvPicPr>
          <p:cNvPr id="25602" name="Picture 2" descr="http://upload.wikimedia.org/wikipedia/commons/thumb/b/b3/Jordan_Lipofsky.jpg/200px-Jordan_Lipofsky.jpg"/>
          <p:cNvPicPr>
            <a:picLocks noChangeAspect="1" noChangeArrowheads="1"/>
          </p:cNvPicPr>
          <p:nvPr/>
        </p:nvPicPr>
        <p:blipFill>
          <a:blip r:embed="rId3" cstate="print"/>
          <a:srcRect/>
          <a:stretch>
            <a:fillRect/>
          </a:stretch>
        </p:blipFill>
        <p:spPr bwMode="auto">
          <a:xfrm>
            <a:off x="7467600" y="228601"/>
            <a:ext cx="2514600" cy="2816351"/>
          </a:xfrm>
          <a:prstGeom prst="rect">
            <a:avLst/>
          </a:prstGeom>
          <a:noFill/>
          <a:ln>
            <a:solidFill>
              <a:schemeClr val="tx1"/>
            </a:solidFill>
          </a:ln>
        </p:spPr>
      </p:pic>
      <p:pic>
        <p:nvPicPr>
          <p:cNvPr id="8" name="Content Placeholder 8" descr="yoyoma.jpg"/>
          <p:cNvPicPr>
            <a:picLocks noGrp="1" noChangeAspect="1"/>
          </p:cNvPicPr>
          <p:nvPr>
            <p:ph sz="half" idx="2"/>
          </p:nvPr>
        </p:nvPicPr>
        <p:blipFill>
          <a:blip r:embed="rId4" cstate="print"/>
          <a:stretch>
            <a:fillRect/>
          </a:stretch>
        </p:blipFill>
        <p:spPr>
          <a:xfrm>
            <a:off x="7543800" y="3352800"/>
            <a:ext cx="2667000" cy="2667000"/>
          </a:xfrm>
          <a:ln>
            <a:solidFill>
              <a:schemeClr val="tx1"/>
            </a:solidFill>
          </a:ln>
        </p:spPr>
      </p:pic>
    </p:spTree>
    <p:extLst>
      <p:ext uri="{BB962C8B-B14F-4D97-AF65-F5344CB8AC3E}">
        <p14:creationId xmlns:p14="http://schemas.microsoft.com/office/powerpoint/2010/main" val="1575360156"/>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p:cNvSpPr>
          <p:nvPr>
            <p:ph type="body" sz="half" idx="2"/>
          </p:nvPr>
        </p:nvSpPr>
        <p:spPr>
          <a:xfrm>
            <a:off x="1524000" y="1524000"/>
            <a:ext cx="3886200" cy="4648200"/>
          </a:xfrm>
        </p:spPr>
        <p:txBody>
          <a:bodyPr>
            <a:normAutofit/>
          </a:bodyPr>
          <a:lstStyle/>
          <a:p>
            <a:pPr eaLnBrk="1" hangingPunct="1">
              <a:lnSpc>
                <a:spcPct val="90000"/>
              </a:lnSpc>
              <a:buNone/>
            </a:pPr>
            <a:r>
              <a:rPr lang="en-US" dirty="0"/>
              <a:t>	CRM is designed to train team members how to achieve maximum mission effectiveness in a time-constrained environment under stress </a:t>
            </a:r>
          </a:p>
          <a:p>
            <a:pPr lvl="3" eaLnBrk="1" hangingPunct="1">
              <a:lnSpc>
                <a:spcPct val="90000"/>
              </a:lnSpc>
              <a:buFont typeface="Wingdings 2" pitchFamily="18" charset="2"/>
              <a:buNone/>
            </a:pPr>
            <a:r>
              <a:rPr lang="en-US" dirty="0"/>
              <a:t>-Kern, 2001</a:t>
            </a:r>
          </a:p>
        </p:txBody>
      </p:sp>
      <p:pic>
        <p:nvPicPr>
          <p:cNvPr id="265219" name="Picture 3" descr="Screen Shot">
            <a:hlinkClick r:id="rId3"/>
          </p:cNvPr>
          <p:cNvPicPr>
            <a:picLocks noChangeAspect="1" noChangeArrowheads="1"/>
          </p:cNvPicPr>
          <p:nvPr/>
        </p:nvPicPr>
        <p:blipFill>
          <a:blip r:embed="rId4" cstate="print"/>
          <a:srcRect/>
          <a:stretch>
            <a:fillRect/>
          </a:stretch>
        </p:blipFill>
        <p:spPr bwMode="auto">
          <a:xfrm>
            <a:off x="5486400" y="1828800"/>
            <a:ext cx="4953000" cy="3556000"/>
          </a:xfrm>
          <a:prstGeom prst="rect">
            <a:avLst/>
          </a:prstGeom>
          <a:noFill/>
          <a:ln w="9525">
            <a:noFill/>
            <a:miter lim="800000"/>
            <a:headEnd/>
            <a:tailEnd/>
          </a:ln>
        </p:spPr>
      </p:pic>
      <p:sp>
        <p:nvSpPr>
          <p:cNvPr id="22532" name="Text Box 5"/>
          <p:cNvSpPr txBox="1">
            <a:spLocks noChangeArrowheads="1"/>
          </p:cNvSpPr>
          <p:nvPr/>
        </p:nvSpPr>
        <p:spPr bwMode="auto">
          <a:xfrm>
            <a:off x="1524000" y="0"/>
            <a:ext cx="8458200" cy="2677656"/>
          </a:xfrm>
          <a:prstGeom prst="rect">
            <a:avLst/>
          </a:prstGeom>
          <a:noFill/>
          <a:ln w="9525">
            <a:noFill/>
            <a:miter lim="800000"/>
            <a:headEnd/>
            <a:tailEnd/>
          </a:ln>
        </p:spPr>
        <p:txBody>
          <a:bodyPr>
            <a:spAutoFit/>
          </a:bodyPr>
          <a:lstStyle/>
          <a:p>
            <a:pPr>
              <a:spcBef>
                <a:spcPct val="50000"/>
              </a:spcBef>
            </a:pPr>
            <a:r>
              <a:rPr lang="en-US" sz="4800" dirty="0">
                <a:latin typeface="Calibri" pitchFamily="34" charset="0"/>
              </a:rPr>
              <a:t>Non-Technical Skills:</a:t>
            </a:r>
          </a:p>
          <a:p>
            <a:pPr>
              <a:spcBef>
                <a:spcPct val="50000"/>
              </a:spcBef>
            </a:pPr>
            <a:endParaRPr lang="en-US" sz="4000" dirty="0">
              <a:latin typeface="Calibri" pitchFamily="34" charset="0"/>
            </a:endParaRPr>
          </a:p>
          <a:p>
            <a:pPr>
              <a:spcBef>
                <a:spcPct val="50000"/>
              </a:spcBef>
            </a:pPr>
            <a:endParaRPr lang="en-US" sz="4000" dirty="0">
              <a:latin typeface="Calibri" pitchFamily="34" charset="0"/>
            </a:endParaRPr>
          </a:p>
        </p:txBody>
      </p:sp>
    </p:spTree>
    <p:extLst>
      <p:ext uri="{BB962C8B-B14F-4D97-AF65-F5344CB8AC3E}">
        <p14:creationId xmlns:p14="http://schemas.microsoft.com/office/powerpoint/2010/main" val="2000067371"/>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228600"/>
            <a:ext cx="8229600" cy="762000"/>
          </a:xfrm>
        </p:spPr>
        <p:txBody>
          <a:bodyPr>
            <a:normAutofit fontScale="90000"/>
          </a:bodyPr>
          <a:lstStyle/>
          <a:p>
            <a:pPr algn="l"/>
            <a:r>
              <a:rPr lang="en-US" dirty="0"/>
              <a:t>United Flight 232</a:t>
            </a:r>
            <a:br>
              <a:rPr lang="en-US" dirty="0"/>
            </a:br>
            <a:endParaRPr lang="en-US" dirty="0"/>
          </a:p>
        </p:txBody>
      </p:sp>
      <p:sp>
        <p:nvSpPr>
          <p:cNvPr id="8" name="Text Placeholder 7"/>
          <p:cNvSpPr>
            <a:spLocks noGrp="1"/>
          </p:cNvSpPr>
          <p:nvPr>
            <p:ph type="body" sz="half" idx="1"/>
          </p:nvPr>
        </p:nvSpPr>
        <p:spPr>
          <a:xfrm>
            <a:off x="1524000" y="609601"/>
            <a:ext cx="5029200" cy="5440363"/>
          </a:xfrm>
        </p:spPr>
        <p:txBody>
          <a:bodyPr>
            <a:noAutofit/>
          </a:bodyPr>
          <a:lstStyle/>
          <a:p>
            <a:r>
              <a:rPr lang="en-US" sz="1800" dirty="0"/>
              <a:t>Until 1980,  the captain was THE authority on the aircraft. What he said, goes. And we lost a few airplanes because of that. </a:t>
            </a:r>
          </a:p>
          <a:p>
            <a:endParaRPr lang="en-US" sz="1800" dirty="0"/>
          </a:p>
          <a:p>
            <a:r>
              <a:rPr lang="en-US" sz="1800" dirty="0"/>
              <a:t>Sometimes the captain wasn’t as smart as we thought he was. And we would listen to him, and do what he said, and we wouldn't know what he's talking about.</a:t>
            </a:r>
          </a:p>
          <a:p>
            <a:pPr>
              <a:buNone/>
            </a:pPr>
            <a:endParaRPr lang="en-US" sz="1800" dirty="0"/>
          </a:p>
          <a:p>
            <a:r>
              <a:rPr lang="en-US" sz="1800" dirty="0"/>
              <a:t>We had 103 years of flying experience there in the cockpit, trying to get that airplane on the ground, not one minute of which we had actually practiced, any one of us. So why would I know more about getting that airplane on the ground under those conditions than the other three. </a:t>
            </a:r>
          </a:p>
          <a:p>
            <a:pPr>
              <a:buNone/>
            </a:pPr>
            <a:endParaRPr lang="en-US" sz="1800" dirty="0"/>
          </a:p>
          <a:p>
            <a:r>
              <a:rPr lang="en-US" sz="1800" dirty="0"/>
              <a:t>If I hadn't used [CRM], if we had not let everybody put their input in, it's a cinch we wouldn't have made it  </a:t>
            </a:r>
          </a:p>
          <a:p>
            <a:pPr lvl="2">
              <a:buNone/>
            </a:pPr>
            <a:r>
              <a:rPr lang="en-US" sz="1600" dirty="0"/>
              <a:t>-Capt Al Haynes</a:t>
            </a:r>
          </a:p>
          <a:p>
            <a:pPr>
              <a:buNone/>
            </a:pPr>
            <a:endParaRPr lang="en-US" sz="2000" dirty="0"/>
          </a:p>
        </p:txBody>
      </p:sp>
      <p:sp>
        <p:nvSpPr>
          <p:cNvPr id="3" name="Content Placeholder 2"/>
          <p:cNvSpPr>
            <a:spLocks noGrp="1"/>
          </p:cNvSpPr>
          <p:nvPr>
            <p:ph sz="half" idx="2"/>
          </p:nvPr>
        </p:nvSpPr>
        <p:spPr/>
        <p:txBody>
          <a:bodyPr>
            <a:normAutofit/>
          </a:bodyPr>
          <a:lstStyle/>
          <a:p>
            <a:r>
              <a:rPr lang="en-US" sz="1000" dirty="0"/>
              <a:t>.</a:t>
            </a:r>
            <a:r>
              <a:rPr lang="en-US" sz="1000" baseline="30000" dirty="0">
                <a:hlinkClick r:id="rId2" action="ppaction://hlinkfile"/>
              </a:rPr>
              <a:t>[</a:t>
            </a:r>
            <a:endParaRPr lang="en-US" sz="1000" dirty="0"/>
          </a:p>
        </p:txBody>
      </p:sp>
      <p:pic>
        <p:nvPicPr>
          <p:cNvPr id="9" name="Picture 8" descr="US_Airways.jpg"/>
          <p:cNvPicPr>
            <a:picLocks noChangeAspect="1"/>
          </p:cNvPicPr>
          <p:nvPr/>
        </p:nvPicPr>
        <p:blipFill>
          <a:blip r:embed="rId3" cstate="print"/>
          <a:stretch>
            <a:fillRect/>
          </a:stretch>
        </p:blipFill>
        <p:spPr>
          <a:xfrm>
            <a:off x="6553200" y="3505201"/>
            <a:ext cx="3775834" cy="2500015"/>
          </a:xfrm>
          <a:prstGeom prst="rect">
            <a:avLst/>
          </a:prstGeom>
          <a:ln w="15875">
            <a:solidFill>
              <a:schemeClr val="tx1"/>
            </a:solidFill>
          </a:ln>
        </p:spPr>
      </p:pic>
      <p:pic>
        <p:nvPicPr>
          <p:cNvPr id="10" name="Picture 9" descr="AP8907200110.JPG"/>
          <p:cNvPicPr>
            <a:picLocks noChangeAspect="1"/>
          </p:cNvPicPr>
          <p:nvPr/>
        </p:nvPicPr>
        <p:blipFill>
          <a:blip r:embed="rId4" cstate="print"/>
          <a:stretch>
            <a:fillRect/>
          </a:stretch>
        </p:blipFill>
        <p:spPr>
          <a:xfrm>
            <a:off x="6553200" y="381001"/>
            <a:ext cx="3810000" cy="2597051"/>
          </a:xfrm>
          <a:prstGeom prst="rect">
            <a:avLst/>
          </a:prstGeom>
          <a:ln>
            <a:solidFill>
              <a:schemeClr val="tx1"/>
            </a:solidFill>
          </a:ln>
        </p:spPr>
      </p:pic>
    </p:spTree>
    <p:extLst>
      <p:ext uri="{BB962C8B-B14F-4D97-AF65-F5344CB8AC3E}">
        <p14:creationId xmlns:p14="http://schemas.microsoft.com/office/powerpoint/2010/main" val="255500372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about Healthcare?</a:t>
            </a:r>
          </a:p>
        </p:txBody>
      </p:sp>
      <p:sp>
        <p:nvSpPr>
          <p:cNvPr id="3" name="Text Placeholder 2"/>
          <p:cNvSpPr>
            <a:spLocks noGrp="1"/>
          </p:cNvSpPr>
          <p:nvPr>
            <p:ph type="body" sz="half" idx="1"/>
          </p:nvPr>
        </p:nvSpPr>
        <p:spPr>
          <a:xfrm>
            <a:off x="1981200" y="1600201"/>
            <a:ext cx="4343400" cy="4525963"/>
          </a:xfrm>
        </p:spPr>
        <p:txBody>
          <a:bodyPr/>
          <a:lstStyle/>
          <a:p>
            <a:r>
              <a:rPr lang="en-US" dirty="0"/>
              <a:t>Daily work is not deliberate practice</a:t>
            </a:r>
          </a:p>
          <a:p>
            <a:r>
              <a:rPr lang="en-US" dirty="0"/>
              <a:t>Can’t take same risks that occur with deliberate practice.</a:t>
            </a:r>
          </a:p>
          <a:p>
            <a:r>
              <a:rPr lang="en-US" dirty="0"/>
              <a:t>Feedback is frequently  missing</a:t>
            </a:r>
          </a:p>
        </p:txBody>
      </p:sp>
      <p:pic>
        <p:nvPicPr>
          <p:cNvPr id="6" name="Content Placeholder 5" descr="surg2.jpg"/>
          <p:cNvPicPr>
            <a:picLocks noGrp="1" noChangeAspect="1"/>
          </p:cNvPicPr>
          <p:nvPr>
            <p:ph sz="half" idx="2"/>
          </p:nvPr>
        </p:nvPicPr>
        <p:blipFill>
          <a:blip r:embed="rId2" cstate="print"/>
          <a:stretch>
            <a:fillRect/>
          </a:stretch>
        </p:blipFill>
        <p:spPr>
          <a:xfrm>
            <a:off x="6477001" y="1828800"/>
            <a:ext cx="3753853" cy="3200400"/>
          </a:xfrm>
          <a:ln>
            <a:solidFill>
              <a:schemeClr val="tx1"/>
            </a:solidFill>
          </a:ln>
        </p:spPr>
      </p:pic>
      <p:sp>
        <p:nvSpPr>
          <p:cNvPr id="5" name="Slide Number Placeholder 4"/>
          <p:cNvSpPr>
            <a:spLocks noGrp="1"/>
          </p:cNvSpPr>
          <p:nvPr>
            <p:ph type="sldNum" sz="quarter" idx="12"/>
          </p:nvPr>
        </p:nvSpPr>
        <p:spPr/>
        <p:txBody>
          <a:bodyPr/>
          <a:lstStyle/>
          <a:p>
            <a:pPr>
              <a:defRPr/>
            </a:pPr>
            <a:fld id="{BBEC54CC-73FF-4D39-9F28-FB0732724DD8}" type="slidenum">
              <a:rPr lang="en-US" smtClean="0"/>
              <a:pPr>
                <a:defRPr/>
              </a:pPr>
              <a:t>9</a:t>
            </a:fld>
            <a:endParaRPr lang="en-US"/>
          </a:p>
        </p:txBody>
      </p:sp>
    </p:spTree>
    <p:extLst>
      <p:ext uri="{BB962C8B-B14F-4D97-AF65-F5344CB8AC3E}">
        <p14:creationId xmlns:p14="http://schemas.microsoft.com/office/powerpoint/2010/main" val="1932106537"/>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1096</Words>
  <Application>Microsoft Office PowerPoint</Application>
  <PresentationFormat>Widescreen</PresentationFormat>
  <Paragraphs>163</Paragraphs>
  <Slides>24</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Arial</vt:lpstr>
      <vt:lpstr>Arial Unicode MS</vt:lpstr>
      <vt:lpstr>Calibri</vt:lpstr>
      <vt:lpstr>Calibri Light</vt:lpstr>
      <vt:lpstr>Wingdings 2</vt:lpstr>
      <vt:lpstr>Office Theme</vt:lpstr>
      <vt:lpstr>Custom Design</vt:lpstr>
      <vt:lpstr>Simulation:  A Strategy to Improve Patient Safety and Quality </vt:lpstr>
      <vt:lpstr>Simulation in Practice</vt:lpstr>
      <vt:lpstr>Why Simulation?</vt:lpstr>
      <vt:lpstr>Types of Competencies</vt:lpstr>
      <vt:lpstr>How do other high risk industries achieve high reliability?</vt:lpstr>
      <vt:lpstr>Deliberate Practice</vt:lpstr>
      <vt:lpstr>PowerPoint Presentation</vt:lpstr>
      <vt:lpstr>United Flight 232 </vt:lpstr>
      <vt:lpstr>What about Healthcare?</vt:lpstr>
      <vt:lpstr>PowerPoint Presentation</vt:lpstr>
      <vt:lpstr>Mastery Learning and Deliberate Practice</vt:lpstr>
      <vt:lpstr>PowerPoint Presentation</vt:lpstr>
      <vt:lpstr>Central Venous Catheter Placement</vt:lpstr>
      <vt:lpstr> Cincinnati Children’s ED</vt:lpstr>
      <vt:lpstr>Simulations  provide the opportunity for Deliberate Practice of:</vt:lpstr>
      <vt:lpstr>In Situ Simulations : “Crash testing the dummy” </vt:lpstr>
      <vt:lpstr>Simulation Training Provides a High Return on Investment</vt:lpstr>
      <vt:lpstr>Simulation Training Provides a High Return on Investment</vt:lpstr>
      <vt:lpstr>Current Status Quo:  Unintended Consequences</vt:lpstr>
      <vt:lpstr>Is there a better way?</vt:lpstr>
      <vt:lpstr>New Frontier</vt:lpstr>
      <vt:lpstr>Simulation  For Safety and Reliability</vt:lpstr>
      <vt:lpstr>PowerPoint Presentation</vt:lpstr>
      <vt:lpstr>Thank you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A Strategy to Improve Patient Safety and Quality </dc:title>
  <dc:creator>Mary Patterson</dc:creator>
  <cp:lastModifiedBy>Mary Patterson</cp:lastModifiedBy>
  <cp:revision>1</cp:revision>
  <dcterms:created xsi:type="dcterms:W3CDTF">2017-05-19T20:26:01Z</dcterms:created>
  <dcterms:modified xsi:type="dcterms:W3CDTF">2017-05-19T20:31:00Z</dcterms:modified>
</cp:coreProperties>
</file>