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67" r:id="rId2"/>
    <p:sldId id="256" r:id="rId3"/>
    <p:sldId id="266" r:id="rId4"/>
    <p:sldId id="257" r:id="rId5"/>
    <p:sldId id="258" r:id="rId6"/>
    <p:sldId id="259" r:id="rId7"/>
    <p:sldId id="261" r:id="rId8"/>
    <p:sldId id="264" r:id="rId9"/>
    <p:sldId id="265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99"/>
    <a:srgbClr val="808000"/>
    <a:srgbClr val="0000FF"/>
    <a:srgbClr val="1580ED"/>
    <a:srgbClr val="CC9900"/>
    <a:srgbClr val="CCCC00"/>
    <a:srgbClr val="FF5050"/>
    <a:srgbClr val="FF6600"/>
    <a:srgbClr val="00FF00"/>
    <a:srgbClr val="05F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2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9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97025-3F0A-4D1A-B83D-23F19FCDE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EF9E37-763C-4FFD-B0F4-2717998C9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B0C9A-0345-4E35-9FB9-CA7C4AE2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AFBFF-19D4-420A-9E2F-FA7886E6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7E678-4AFD-4CDE-9D0F-DD4C3CEEE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2ADD-6D9D-493C-942E-10E20DC7E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F89C6-7605-4A04-8727-D73851F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C61FC-BC93-4FE8-B9A5-6FA1ACA3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7A5-F46A-4E2B-8BA6-7D0737017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F9B8A-E43B-44B6-BC95-E50203E97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6C6415-4BBB-491D-A2BE-A9ECCC6BF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1CCF02-FB87-4847-A2DA-5049AFE0F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73D7E-443A-4050-987A-20A7F45D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D9616-F8AD-4205-B2EC-373767AC2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9CBD4-59B2-4DE8-83E9-A912EFA9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D88A-A30B-41FB-B1EF-B279B6CE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00019-2ACD-43EC-A7EB-0F7FED491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A7310-5F1A-4F08-B288-7B248773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FEC13-2521-401A-911D-A954E644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4702-315E-4E11-9825-40D180475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7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2847-5209-4FC2-B834-F1FEB502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B341A-34DA-48A9-8256-577B3A43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8D526-BA20-4D65-91F5-90DFAB31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2E197-6D99-4983-92B2-FA811927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0D514-09F0-4E2B-80CE-5BD5A247D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11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A9FD0-EBE2-4B22-AE76-933C7058D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B7297-8C06-46E7-8104-EA05F1253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1C2E2-CC93-4EBE-AC5B-7785E6447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8B4E3-8B1E-4DBE-819B-4D3831A5E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FB2B2-9E67-4CE4-9E7B-7AA7E45B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5B0BA-CA4D-42FD-99C1-0C62A938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D75E-184F-46E3-8A71-46AE514A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E55DC-D051-461E-895B-F3D59A1C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A12A1-7802-4651-AC18-3658D765B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6C5C9-F50E-48F3-8DAC-A5B8395F4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3286C8-FEBC-48CA-9432-8E66559052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C0C891-FBE4-4007-BE68-4B361D310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689E06-77E9-44BE-BC96-4A9C5240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0BFC50-9B30-47A8-BC29-AA5227E1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3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DB2ED-0D04-4F43-8E94-E9FF9C0C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972E32-8DE4-4095-B1A9-7794D1D7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8C892-3466-4E6A-B1D0-596851616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21BD6-E84E-424E-ADFE-AE980DF8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AB663-748C-46C4-8D9E-C138ABE65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61136-9CBE-4B50-82C3-9F4C378C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655A-A02A-4EE4-9217-7DBBA5C8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8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61BB-7D42-40A7-9719-B05D7D9C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D3E6A-F160-4C04-8E64-BAA5CB12C3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3277A0-5A97-4DAA-A474-B11685459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CD6C0-350C-41C6-A337-01F874DD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F1171-6115-4849-BC05-E18B1DD92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47B5A-360B-4037-A61A-A64942AD2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332B-999E-45EB-8148-A0F854DB6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5E25A-50ED-4A53-BA90-7943FEA84A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BCA621-9442-464E-9CB6-B158CCD4A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511A3-92D9-41F2-8C8A-2766AF2E6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01DEA-9B3F-401A-B1F5-F2FA9EA2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F9F7FD-7BE4-43D5-8B02-9762ED3C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4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nsh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29EC9-1922-443F-B0F4-EEBEA7D9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D2C06-CB75-421D-A33D-98437CBD6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04E41-9690-4BAD-8142-61C064CF6C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BA21A-FCE4-47A1-8CBA-6D96C7BDC958}" type="datetimeFigureOut">
              <a:rPr lang="en-US" smtClean="0"/>
              <a:t>2/18/2020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54DF0-1A5A-44ED-B306-DCEA44F19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7F95-6D67-452B-ABE6-F34798B72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3E4E9-FA46-449E-A5A5-FC3B01692DF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logo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EB9D130A-5FD4-40D6-98BE-20D87D20CBB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3" y="6305442"/>
            <a:ext cx="551073" cy="46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8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>
        <p14:reveal/>
      </p:transition>
    </mc:Choice>
    <mc:Fallback xmlns="">
      <p:transition spd="slow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g"/><Relationship Id="rId11" Type="http://schemas.openxmlformats.org/officeDocument/2006/relationships/image" Target="../media/image7.wmf"/><Relationship Id="rId5" Type="http://schemas.openxmlformats.org/officeDocument/2006/relationships/image" Target="../media/image8.jp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.jpg"/><Relationship Id="rId9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FFBAF9C1-558E-487D-9A95-E7C61D6EF026}"/>
              </a:ext>
            </a:extLst>
          </p:cNvPr>
          <p:cNvSpPr/>
          <p:nvPr/>
        </p:nvSpPr>
        <p:spPr>
          <a:xfrm rot="5400000">
            <a:off x="5316632" y="-2018418"/>
            <a:ext cx="1558737" cy="10894836"/>
          </a:xfrm>
          <a:prstGeom prst="rect">
            <a:avLst/>
          </a:prstGeom>
          <a:solidFill>
            <a:srgbClr val="808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GNSH 30 Minute Weekly Initiative</a:t>
            </a:r>
          </a:p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collaboration with Patient Safety Organizations)</a:t>
            </a:r>
          </a:p>
        </p:txBody>
      </p:sp>
    </p:spTree>
    <p:extLst>
      <p:ext uri="{BB962C8B-B14F-4D97-AF65-F5344CB8AC3E}">
        <p14:creationId xmlns:p14="http://schemas.microsoft.com/office/powerpoint/2010/main" val="40843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31" presetClass="exit" presetSubtype="0" fill="hold" grpId="1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82D34F42-6645-4019-B4F1-6CFD7553F4FB}"/>
              </a:ext>
            </a:extLst>
          </p:cNvPr>
          <p:cNvGrpSpPr/>
          <p:nvPr/>
        </p:nvGrpSpPr>
        <p:grpSpPr>
          <a:xfrm>
            <a:off x="1871506" y="2345626"/>
            <a:ext cx="9570510" cy="2974731"/>
            <a:chOff x="1871506" y="2345626"/>
            <a:chExt cx="9570510" cy="297473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CD24F0-83C1-43E5-A814-CE0C25B925BD}"/>
                </a:ext>
              </a:extLst>
            </p:cNvPr>
            <p:cNvSpPr/>
            <p:nvPr/>
          </p:nvSpPr>
          <p:spPr>
            <a:xfrm>
              <a:off x="1961950" y="2642701"/>
              <a:ext cx="5050462" cy="26776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each week’s story coordinated across participating institutions </a:t>
              </a:r>
            </a:p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to encourage further discussions among peers …</a:t>
              </a:r>
            </a:p>
            <a:p>
              <a:pPr algn="ctr"/>
              <a:endParaRPr lang="en-US" sz="5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5D23E0CF-8CD1-49EF-B48A-389E97883AAF}"/>
                </a:ext>
              </a:extLst>
            </p:cNvPr>
            <p:cNvSpPr/>
            <p:nvPr/>
          </p:nvSpPr>
          <p:spPr>
            <a:xfrm rot="16200000">
              <a:off x="6583883" y="-2366751"/>
              <a:ext cx="145756" cy="9570510"/>
            </a:xfrm>
            <a:prstGeom prst="leftBrace">
              <a:avLst>
                <a:gd name="adj1" fmla="val 35273"/>
                <a:gd name="adj2" fmla="val 4703"/>
              </a:avLst>
            </a:prstGeom>
            <a:ln w="28575">
              <a:solidFill>
                <a:srgbClr val="3CC5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870D89-8D16-45EC-A8B3-CDC6A1B4455E}"/>
                </a:ext>
              </a:extLst>
            </p:cNvPr>
            <p:cNvSpPr/>
            <p:nvPr/>
          </p:nvSpPr>
          <p:spPr>
            <a:xfrm rot="16200000">
              <a:off x="1303796" y="3619584"/>
              <a:ext cx="1918636" cy="227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1 - Sepsis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6D607D-82A8-4AB7-9863-6F455D57E0A0}"/>
                </a:ext>
              </a:extLst>
            </p:cNvPr>
            <p:cNvSpPr/>
            <p:nvPr/>
          </p:nvSpPr>
          <p:spPr>
            <a:xfrm rot="16200000">
              <a:off x="1537482" y="3619584"/>
              <a:ext cx="1918636" cy="227750"/>
            </a:xfrm>
            <a:prstGeom prst="rect">
              <a:avLst/>
            </a:prstGeom>
            <a:solidFill>
              <a:srgbClr val="FD640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2 – Medication Error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5754B56-D7FB-4DEE-90B0-DBE86B397947}"/>
                </a:ext>
              </a:extLst>
            </p:cNvPr>
            <p:cNvSpPr/>
            <p:nvPr/>
          </p:nvSpPr>
          <p:spPr>
            <a:xfrm rot="16200000">
              <a:off x="1761607" y="3619584"/>
              <a:ext cx="1918636" cy="227750"/>
            </a:xfrm>
            <a:prstGeom prst="rect">
              <a:avLst/>
            </a:prstGeom>
            <a:solidFill>
              <a:srgbClr val="00934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3 – HAI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2A3598C-E308-4303-B7F1-48076C8BF114}"/>
                </a:ext>
              </a:extLst>
            </p:cNvPr>
            <p:cNvGrpSpPr/>
            <p:nvPr/>
          </p:nvGrpSpPr>
          <p:grpSpPr>
            <a:xfrm rot="16200000">
              <a:off x="4134634" y="1998911"/>
              <a:ext cx="1923839" cy="3474323"/>
              <a:chOff x="1515194" y="4866297"/>
              <a:chExt cx="1923839" cy="896296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004260-5CA1-4AC6-838D-E115BFCAD077}"/>
                  </a:ext>
                </a:extLst>
              </p:cNvPr>
              <p:cNvSpPr/>
              <p:nvPr/>
            </p:nvSpPr>
            <p:spPr>
              <a:xfrm>
                <a:off x="1520375" y="4866297"/>
                <a:ext cx="1918636" cy="3784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3E0A812-5318-42E0-A5D8-12B2EEE88FD0}"/>
                  </a:ext>
                </a:extLst>
              </p:cNvPr>
              <p:cNvSpPr/>
              <p:nvPr/>
            </p:nvSpPr>
            <p:spPr>
              <a:xfrm>
                <a:off x="1520375" y="5245794"/>
                <a:ext cx="1918636" cy="378411"/>
              </a:xfrm>
              <a:prstGeom prst="rect">
                <a:avLst/>
              </a:prstGeom>
              <a:solidFill>
                <a:srgbClr val="FD64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F33884-F5BD-4F63-9445-543B12BC01D1}"/>
                  </a:ext>
                </a:extLst>
              </p:cNvPr>
              <p:cNvSpPr/>
              <p:nvPr/>
            </p:nvSpPr>
            <p:spPr>
              <a:xfrm>
                <a:off x="1520375" y="5625287"/>
                <a:ext cx="1918636" cy="378411"/>
              </a:xfrm>
              <a:prstGeom prst="rect">
                <a:avLst/>
              </a:prstGeom>
              <a:solidFill>
                <a:srgbClr val="00934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42B7417-47EF-48FA-868B-01B087A5F0E2}"/>
                  </a:ext>
                </a:extLst>
              </p:cNvPr>
              <p:cNvSpPr/>
              <p:nvPr/>
            </p:nvSpPr>
            <p:spPr>
              <a:xfrm>
                <a:off x="1520375" y="6004787"/>
                <a:ext cx="1918636" cy="378411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1D5E013-0C49-43B7-BEE2-A8B3AC5B096D}"/>
                  </a:ext>
                </a:extLst>
              </p:cNvPr>
              <p:cNvSpPr/>
              <p:nvPr/>
            </p:nvSpPr>
            <p:spPr>
              <a:xfrm>
                <a:off x="1520397" y="7157332"/>
                <a:ext cx="1918636" cy="3784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81E37C9-B362-487C-948D-33C485E0FD42}"/>
                  </a:ext>
                </a:extLst>
              </p:cNvPr>
              <p:cNvSpPr/>
              <p:nvPr/>
            </p:nvSpPr>
            <p:spPr>
              <a:xfrm>
                <a:off x="1520397" y="7536821"/>
                <a:ext cx="1918636" cy="378411"/>
              </a:xfrm>
              <a:prstGeom prst="rect">
                <a:avLst/>
              </a:prstGeom>
              <a:solidFill>
                <a:srgbClr val="FD64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530A810-D2C9-4953-B772-9ED334D93FDA}"/>
                  </a:ext>
                </a:extLst>
              </p:cNvPr>
              <p:cNvSpPr/>
              <p:nvPr/>
            </p:nvSpPr>
            <p:spPr>
              <a:xfrm>
                <a:off x="1520397" y="7916316"/>
                <a:ext cx="1918636" cy="378411"/>
              </a:xfrm>
              <a:prstGeom prst="rect">
                <a:avLst/>
              </a:prstGeom>
              <a:solidFill>
                <a:srgbClr val="00934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64D6E29-A160-409C-A8C5-5C453B120FD2}"/>
                  </a:ext>
                </a:extLst>
              </p:cNvPr>
              <p:cNvSpPr/>
              <p:nvPr/>
            </p:nvSpPr>
            <p:spPr>
              <a:xfrm>
                <a:off x="1520397" y="8295814"/>
                <a:ext cx="1918636" cy="378411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403A0AB-5483-4914-A535-10BF656D503D}"/>
                  </a:ext>
                </a:extLst>
              </p:cNvPr>
              <p:cNvSpPr/>
              <p:nvPr/>
            </p:nvSpPr>
            <p:spPr>
              <a:xfrm>
                <a:off x="1515195" y="12312369"/>
                <a:ext cx="1918636" cy="3784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32BF587-D3F8-4B5F-AD21-8C9BB961F9C3}"/>
                  </a:ext>
                </a:extLst>
              </p:cNvPr>
              <p:cNvSpPr/>
              <p:nvPr/>
            </p:nvSpPr>
            <p:spPr>
              <a:xfrm>
                <a:off x="1515194" y="12691851"/>
                <a:ext cx="1918636" cy="378411"/>
              </a:xfrm>
              <a:prstGeom prst="rect">
                <a:avLst/>
              </a:prstGeom>
              <a:solidFill>
                <a:srgbClr val="FD64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7B4873A-FD86-4BD1-989F-63D6C506F527}"/>
                  </a:ext>
                </a:extLst>
              </p:cNvPr>
              <p:cNvSpPr/>
              <p:nvPr/>
            </p:nvSpPr>
            <p:spPr>
              <a:xfrm>
                <a:off x="1515194" y="13071352"/>
                <a:ext cx="1918636" cy="378411"/>
              </a:xfrm>
              <a:prstGeom prst="rect">
                <a:avLst/>
              </a:prstGeom>
              <a:solidFill>
                <a:srgbClr val="00934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48DA045-C6D9-4615-994F-76E08FAD3864}"/>
                  </a:ext>
                </a:extLst>
              </p:cNvPr>
              <p:cNvSpPr/>
              <p:nvPr/>
            </p:nvSpPr>
            <p:spPr>
              <a:xfrm>
                <a:off x="1515195" y="13450853"/>
                <a:ext cx="1918636" cy="378411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2F1BA9-F196-44AE-8FA0-8BAE387D0DAE}"/>
                </a:ext>
              </a:extLst>
            </p:cNvPr>
            <p:cNvSpPr/>
            <p:nvPr/>
          </p:nvSpPr>
          <p:spPr>
            <a:xfrm>
              <a:off x="5079622" y="3643372"/>
              <a:ext cx="191302" cy="1913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89379BA-FBFA-4982-8AB1-42502702B439}"/>
                </a:ext>
              </a:extLst>
            </p:cNvPr>
            <p:cNvSpPr/>
            <p:nvPr/>
          </p:nvSpPr>
          <p:spPr>
            <a:xfrm>
              <a:off x="5463597" y="3641167"/>
              <a:ext cx="191302" cy="1913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24B390-F098-4A4C-A9BC-01BD16E2ACE5}"/>
                </a:ext>
              </a:extLst>
            </p:cNvPr>
            <p:cNvSpPr/>
            <p:nvPr/>
          </p:nvSpPr>
          <p:spPr>
            <a:xfrm>
              <a:off x="5847572" y="3638962"/>
              <a:ext cx="191302" cy="1913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7CD7224-8ECF-41AD-A2F8-0BC3E9661BEF}"/>
                </a:ext>
              </a:extLst>
            </p:cNvPr>
            <p:cNvSpPr/>
            <p:nvPr/>
          </p:nvSpPr>
          <p:spPr>
            <a:xfrm rot="16200000">
              <a:off x="1987510" y="3619583"/>
              <a:ext cx="1918636" cy="227751"/>
            </a:xfrm>
            <a:prstGeom prst="rect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4 – Care Teams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F0C06D6-E43F-4D7E-8241-903614F7B647}"/>
              </a:ext>
            </a:extLst>
          </p:cNvPr>
          <p:cNvGrpSpPr/>
          <p:nvPr/>
        </p:nvGrpSpPr>
        <p:grpSpPr>
          <a:xfrm>
            <a:off x="7093633" y="2570226"/>
            <a:ext cx="2017055" cy="2822606"/>
            <a:chOff x="7093633" y="2570226"/>
            <a:chExt cx="2017055" cy="2822606"/>
          </a:xfrm>
        </p:grpSpPr>
        <p:sp>
          <p:nvSpPr>
            <p:cNvPr id="62" name="Right Brace 61">
              <a:extLst>
                <a:ext uri="{FF2B5EF4-FFF2-40B4-BE49-F238E27FC236}">
                  <a16:creationId xmlns:a16="http://schemas.microsoft.com/office/drawing/2014/main" id="{3FD459DA-C185-4A10-8680-506E56E7FC27}"/>
                </a:ext>
              </a:extLst>
            </p:cNvPr>
            <p:cNvSpPr/>
            <p:nvPr/>
          </p:nvSpPr>
          <p:spPr>
            <a:xfrm>
              <a:off x="7093633" y="2570226"/>
              <a:ext cx="102458" cy="2822606"/>
            </a:xfrm>
            <a:prstGeom prst="rightBrace">
              <a:avLst>
                <a:gd name="adj1" fmla="val 45833"/>
                <a:gd name="adj2" fmla="val 8056"/>
              </a:avLst>
            </a:prstGeom>
            <a:ln w="19050">
              <a:solidFill>
                <a:srgbClr val="1580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702CF9E-9CDA-4CA3-9043-F82FB6016842}"/>
                </a:ext>
              </a:extLst>
            </p:cNvPr>
            <p:cNvSpPr txBox="1"/>
            <p:nvPr/>
          </p:nvSpPr>
          <p:spPr>
            <a:xfrm>
              <a:off x="7380156" y="2642701"/>
              <a:ext cx="1730532" cy="26776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each Trauma team</a:t>
              </a:r>
            </a:p>
            <a:p>
              <a:r>
                <a:rPr lang="en-US" sz="1200" dirty="0"/>
                <a:t>each ED team</a:t>
              </a:r>
            </a:p>
            <a:p>
              <a:r>
                <a:rPr lang="en-US" sz="1200" dirty="0"/>
                <a:t>each ICU team</a:t>
              </a:r>
            </a:p>
            <a:p>
              <a:r>
                <a:rPr lang="en-US" sz="1200" dirty="0"/>
                <a:t>each OR team</a:t>
              </a:r>
            </a:p>
            <a:p>
              <a:r>
                <a:rPr lang="en-US" sz="1200" dirty="0"/>
                <a:t>each LDR team</a:t>
              </a:r>
            </a:p>
            <a:p>
              <a:r>
                <a:rPr lang="en-US" sz="1200" dirty="0"/>
                <a:t>each Sanitation team</a:t>
              </a:r>
            </a:p>
            <a:p>
              <a:r>
                <a:rPr lang="en-US" sz="1200" dirty="0"/>
                <a:t>each Legal team</a:t>
              </a:r>
            </a:p>
            <a:p>
              <a:r>
                <a:rPr lang="en-US" sz="1200" dirty="0"/>
                <a:t>each Admissions team</a:t>
              </a:r>
            </a:p>
            <a:p>
              <a:r>
                <a:rPr lang="en-US" sz="1200" dirty="0"/>
                <a:t>each Lab team</a:t>
              </a:r>
            </a:p>
            <a:p>
              <a:r>
                <a:rPr lang="en-US" sz="1200" dirty="0"/>
                <a:t>each Radiology team</a:t>
              </a:r>
            </a:p>
            <a:p>
              <a:r>
                <a:rPr lang="en-US" sz="1200" dirty="0"/>
                <a:t>…</a:t>
              </a:r>
            </a:p>
            <a:p>
              <a:r>
                <a:rPr lang="en-US" sz="1200" dirty="0"/>
                <a:t>…</a:t>
              </a:r>
            </a:p>
            <a:p>
              <a:r>
                <a:rPr lang="en-US" sz="1200" dirty="0"/>
                <a:t>…</a:t>
              </a:r>
            </a:p>
            <a:p>
              <a:r>
                <a:rPr lang="en-US" sz="1200" dirty="0"/>
                <a:t>each XXX team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F12BB16-3ACB-4F5B-840E-D7F7F92EB94D}"/>
              </a:ext>
            </a:extLst>
          </p:cNvPr>
          <p:cNvGrpSpPr/>
          <p:nvPr/>
        </p:nvGrpSpPr>
        <p:grpSpPr>
          <a:xfrm>
            <a:off x="9226618" y="2570226"/>
            <a:ext cx="2132984" cy="2822606"/>
            <a:chOff x="9226618" y="2570226"/>
            <a:chExt cx="2132984" cy="2822606"/>
          </a:xfrm>
        </p:grpSpPr>
        <p:sp>
          <p:nvSpPr>
            <p:cNvPr id="64" name="Right Brace 63">
              <a:extLst>
                <a:ext uri="{FF2B5EF4-FFF2-40B4-BE49-F238E27FC236}">
                  <a16:creationId xmlns:a16="http://schemas.microsoft.com/office/drawing/2014/main" id="{5B8B9E7F-5073-4B90-82D9-5572B03B8114}"/>
                </a:ext>
              </a:extLst>
            </p:cNvPr>
            <p:cNvSpPr/>
            <p:nvPr/>
          </p:nvSpPr>
          <p:spPr>
            <a:xfrm>
              <a:off x="9226618" y="2570226"/>
              <a:ext cx="102458" cy="2822606"/>
            </a:xfrm>
            <a:prstGeom prst="rightBrace">
              <a:avLst>
                <a:gd name="adj1" fmla="val 45833"/>
                <a:gd name="adj2" fmla="val 8056"/>
              </a:avLst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EE365EF-34A9-411B-BB34-5B0FBC9CFA25}"/>
                </a:ext>
              </a:extLst>
            </p:cNvPr>
            <p:cNvSpPr txBox="1"/>
            <p:nvPr/>
          </p:nvSpPr>
          <p:spPr>
            <a:xfrm>
              <a:off x="9526803" y="2642701"/>
              <a:ext cx="1832799" cy="2677656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each hospital in USA</a:t>
              </a:r>
            </a:p>
            <a:p>
              <a:r>
                <a:rPr lang="en-US" sz="1200" dirty="0"/>
                <a:t>each hospital in Canada</a:t>
              </a:r>
            </a:p>
            <a:p>
              <a:r>
                <a:rPr lang="en-US" sz="1200" dirty="0"/>
                <a:t>each hospital in UK</a:t>
              </a:r>
            </a:p>
            <a:p>
              <a:r>
                <a:rPr lang="en-US" sz="1200" dirty="0"/>
                <a:t>each hospital in Australia</a:t>
              </a:r>
            </a:p>
            <a:p>
              <a:r>
                <a:rPr lang="en-US" sz="1200" dirty="0"/>
                <a:t>each hospital in China</a:t>
              </a:r>
            </a:p>
            <a:p>
              <a:r>
                <a:rPr lang="en-US" sz="1200" dirty="0"/>
                <a:t>each hospital in India</a:t>
              </a:r>
            </a:p>
            <a:p>
              <a:endParaRPr lang="en-US" sz="1200" dirty="0"/>
            </a:p>
            <a:p>
              <a:r>
                <a:rPr lang="en-US" sz="1200" dirty="0"/>
                <a:t>…</a:t>
              </a:r>
            </a:p>
            <a:p>
              <a:endParaRPr lang="en-US" sz="1200" dirty="0"/>
            </a:p>
            <a:p>
              <a:r>
                <a:rPr lang="en-US" sz="1200" dirty="0"/>
                <a:t>…</a:t>
              </a:r>
            </a:p>
            <a:p>
              <a:endParaRPr lang="en-US" sz="1200" dirty="0"/>
            </a:p>
            <a:p>
              <a:r>
                <a:rPr lang="en-US" sz="1200" dirty="0"/>
                <a:t>…</a:t>
              </a:r>
            </a:p>
            <a:p>
              <a:endParaRPr lang="en-US" sz="1200" dirty="0"/>
            </a:p>
            <a:p>
              <a:r>
                <a:rPr lang="en-US" sz="1200" dirty="0"/>
                <a:t>each hospital in XXX 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446FFB4-206D-4BBB-A604-C36118F59010}"/>
              </a:ext>
            </a:extLst>
          </p:cNvPr>
          <p:cNvGrpSpPr/>
          <p:nvPr/>
        </p:nvGrpSpPr>
        <p:grpSpPr>
          <a:xfrm>
            <a:off x="2046972" y="5507434"/>
            <a:ext cx="9294976" cy="395889"/>
            <a:chOff x="2046972" y="5574809"/>
            <a:chExt cx="9294976" cy="3958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34EA7AF-D42A-4389-AD3F-FBC888CD9A08}"/>
                </a:ext>
              </a:extLst>
            </p:cNvPr>
            <p:cNvSpPr/>
            <p:nvPr/>
          </p:nvSpPr>
          <p:spPr>
            <a:xfrm>
              <a:off x="9968768" y="5640406"/>
              <a:ext cx="1373180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rgbClr val="C00000"/>
                  </a:solidFill>
                </a:rPr>
                <a:t>59 million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104494F-29F1-42A9-8D41-5521A13F6648}"/>
                </a:ext>
              </a:extLst>
            </p:cNvPr>
            <p:cNvSpPr/>
            <p:nvPr/>
          </p:nvSpPr>
          <p:spPr>
            <a:xfrm>
              <a:off x="2046972" y="5640406"/>
              <a:ext cx="219377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69" name="Arrow: Right 68">
              <a:extLst>
                <a:ext uri="{FF2B5EF4-FFF2-40B4-BE49-F238E27FC236}">
                  <a16:creationId xmlns:a16="http://schemas.microsoft.com/office/drawing/2014/main" id="{75D648C9-F88E-413A-BDF7-F3978031B267}"/>
                </a:ext>
              </a:extLst>
            </p:cNvPr>
            <p:cNvSpPr/>
            <p:nvPr/>
          </p:nvSpPr>
          <p:spPr>
            <a:xfrm>
              <a:off x="2281189" y="5574809"/>
              <a:ext cx="7969716" cy="395889"/>
            </a:xfrm>
            <a:prstGeom prst="rightArrow">
              <a:avLst>
                <a:gd name="adj1" fmla="val 76217"/>
                <a:gd name="adj2" fmla="val 23783"/>
              </a:avLst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rgbClr val="C00000"/>
                  </a:solidFill>
                </a:rPr>
                <a:t>target number of healthcare professionals to train </a:t>
              </a:r>
              <a:r>
                <a:rPr lang="en-US" sz="1600" b="1" i="1" dirty="0">
                  <a:solidFill>
                    <a:srgbClr val="C00000"/>
                  </a:solidFill>
                </a:rPr>
                <a:t>weekly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BCA60B-F566-420F-B1AD-1782CA3FC082}"/>
              </a:ext>
            </a:extLst>
          </p:cNvPr>
          <p:cNvGrpSpPr/>
          <p:nvPr/>
        </p:nvGrpSpPr>
        <p:grpSpPr>
          <a:xfrm>
            <a:off x="1993628" y="6027550"/>
            <a:ext cx="9348320" cy="366047"/>
            <a:chOff x="1993628" y="6027550"/>
            <a:chExt cx="9348320" cy="366047"/>
          </a:xfrm>
        </p:grpSpPr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D60ECF97-334B-48FF-8330-477A1CA4160D}"/>
                </a:ext>
              </a:extLst>
            </p:cNvPr>
            <p:cNvSpPr/>
            <p:nvPr/>
          </p:nvSpPr>
          <p:spPr>
            <a:xfrm>
              <a:off x="3004685" y="6027550"/>
              <a:ext cx="7969715" cy="366047"/>
            </a:xfrm>
            <a:prstGeom prst="rightArrow">
              <a:avLst>
                <a:gd name="adj1" fmla="val 76217"/>
                <a:gd name="adj2" fmla="val 23783"/>
              </a:avLst>
            </a:prstGeom>
            <a:solidFill>
              <a:srgbClr val="1580ED"/>
            </a:solidFill>
            <a:ln>
              <a:solidFill>
                <a:srgbClr val="1580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number of patients harmed from preventable medical errors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782A408-80B1-4295-A3E5-574CFE4E8AC2}"/>
                </a:ext>
              </a:extLst>
            </p:cNvPr>
            <p:cNvSpPr/>
            <p:nvPr/>
          </p:nvSpPr>
          <p:spPr>
            <a:xfrm>
              <a:off x="10974400" y="6078224"/>
              <a:ext cx="367548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rgbClr val="1580ED"/>
                  </a:solidFill>
                </a:rPr>
                <a:t>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0A9A2AB-C2E0-412F-A53C-849678C14327}"/>
                </a:ext>
              </a:extLst>
            </p:cNvPr>
            <p:cNvSpPr/>
            <p:nvPr/>
          </p:nvSpPr>
          <p:spPr>
            <a:xfrm>
              <a:off x="1993628" y="6078225"/>
              <a:ext cx="1050464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1580ED"/>
                  </a:solidFill>
                </a:rPr>
                <a:t>X million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56AE5810-54B4-4887-BD13-A1C2788C4738}"/>
              </a:ext>
            </a:extLst>
          </p:cNvPr>
          <p:cNvSpPr/>
          <p:nvPr/>
        </p:nvSpPr>
        <p:spPr>
          <a:xfrm>
            <a:off x="577028" y="461787"/>
            <a:ext cx="860344" cy="6013399"/>
          </a:xfrm>
          <a:prstGeom prst="rect">
            <a:avLst/>
          </a:prstGeom>
          <a:solidFill>
            <a:srgbClr val="808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GNSH 30 Minute Weekly Initiative</a:t>
            </a:r>
          </a:p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collaboration with Patient Safety Organizations)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8C62480-105E-41AA-8098-FB502C99CDAB}"/>
              </a:ext>
            </a:extLst>
          </p:cNvPr>
          <p:cNvGrpSpPr/>
          <p:nvPr/>
        </p:nvGrpSpPr>
        <p:grpSpPr>
          <a:xfrm>
            <a:off x="1971574" y="461788"/>
            <a:ext cx="9397651" cy="1822281"/>
            <a:chOff x="1971574" y="461788"/>
            <a:chExt cx="9397651" cy="18222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939105-1DA7-45B5-BE92-069773BF7D77}"/>
                </a:ext>
              </a:extLst>
            </p:cNvPr>
            <p:cNvSpPr/>
            <p:nvPr/>
          </p:nvSpPr>
          <p:spPr>
            <a:xfrm>
              <a:off x="1971575" y="1578516"/>
              <a:ext cx="9370373" cy="69393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B9D7B4-076C-4886-BEBE-7AA11E7241D2}"/>
                </a:ext>
              </a:extLst>
            </p:cNvPr>
            <p:cNvSpPr/>
            <p:nvPr/>
          </p:nvSpPr>
          <p:spPr>
            <a:xfrm>
              <a:off x="1971574" y="464403"/>
              <a:ext cx="9397651" cy="111221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2AE37-0D30-4CA9-8E5B-E561AFD8ECA7}"/>
                </a:ext>
              </a:extLst>
            </p:cNvPr>
            <p:cNvSpPr/>
            <p:nvPr/>
          </p:nvSpPr>
          <p:spPr>
            <a:xfrm>
              <a:off x="3603377" y="560656"/>
              <a:ext cx="1145406" cy="721895"/>
            </a:xfrm>
            <a:prstGeom prst="rect">
              <a:avLst/>
            </a:prstGeom>
            <a:solidFill>
              <a:srgbClr val="1580ED"/>
            </a:solidFill>
            <a:ln>
              <a:solidFill>
                <a:srgbClr val="1580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Patient’s</a:t>
              </a:r>
            </a:p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Story Part 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7C2919-B402-49BF-AB6F-9240C02495A6}"/>
                </a:ext>
              </a:extLst>
            </p:cNvPr>
            <p:cNvSpPr/>
            <p:nvPr/>
          </p:nvSpPr>
          <p:spPr>
            <a:xfrm>
              <a:off x="5159782" y="560656"/>
              <a:ext cx="1145406" cy="721895"/>
            </a:xfrm>
            <a:prstGeom prst="rect">
              <a:avLst/>
            </a:prstGeom>
            <a:solidFill>
              <a:srgbClr val="3CC582"/>
            </a:solidFill>
            <a:ln>
              <a:solidFill>
                <a:srgbClr val="3CC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Team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Engagement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955D7B-C407-425C-9750-0FAC9F990949}"/>
                </a:ext>
              </a:extLst>
            </p:cNvPr>
            <p:cNvSpPr/>
            <p:nvPr/>
          </p:nvSpPr>
          <p:spPr>
            <a:xfrm>
              <a:off x="8272587" y="560656"/>
              <a:ext cx="1145406" cy="721895"/>
            </a:xfrm>
            <a:prstGeom prst="rect">
              <a:avLst/>
            </a:prstGeom>
            <a:solidFill>
              <a:srgbClr val="F7C100"/>
            </a:solidFill>
            <a:ln>
              <a:solidFill>
                <a:srgbClr val="F7C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Team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1B1CF3-1E5D-4329-8172-D328ADCF5531}"/>
                </a:ext>
              </a:extLst>
            </p:cNvPr>
            <p:cNvSpPr/>
            <p:nvPr/>
          </p:nvSpPr>
          <p:spPr>
            <a:xfrm>
              <a:off x="6716187" y="551076"/>
              <a:ext cx="1145406" cy="721895"/>
            </a:xfrm>
            <a:prstGeom prst="rect">
              <a:avLst/>
            </a:prstGeom>
            <a:solidFill>
              <a:srgbClr val="8D3AEA"/>
            </a:solidFill>
            <a:ln>
              <a:solidFill>
                <a:srgbClr val="8D3A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Patient’s</a:t>
              </a:r>
            </a:p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Story Part 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B392CE-B2BD-4D34-8A5C-5F91F58E370D}"/>
                </a:ext>
              </a:extLst>
            </p:cNvPr>
            <p:cNvSpPr/>
            <p:nvPr/>
          </p:nvSpPr>
          <p:spPr>
            <a:xfrm>
              <a:off x="9828997" y="560656"/>
              <a:ext cx="1145406" cy="721895"/>
            </a:xfrm>
            <a:prstGeom prst="rect">
              <a:avLst/>
            </a:prstGeom>
            <a:solidFill>
              <a:srgbClr val="FD6403"/>
            </a:solidFill>
            <a:ln>
              <a:solidFill>
                <a:srgbClr val="FD64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Systems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A2FFBE-7518-4164-82CC-7205F589924D}"/>
                </a:ext>
              </a:extLst>
            </p:cNvPr>
            <p:cNvSpPr/>
            <p:nvPr/>
          </p:nvSpPr>
          <p:spPr>
            <a:xfrm>
              <a:off x="3603377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build link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to patient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(emotional)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0BF7F3-C7D8-43D8-BFA1-B7055EC2C4AA}"/>
                </a:ext>
              </a:extLst>
            </p:cNvPr>
            <p:cNvSpPr/>
            <p:nvPr/>
          </p:nvSpPr>
          <p:spPr>
            <a:xfrm>
              <a:off x="5159781" y="1551453"/>
              <a:ext cx="1188859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reflection on coordination of care by team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ED02F0-BCB8-4E33-9598-8F7299860894}"/>
                </a:ext>
              </a:extLst>
            </p:cNvPr>
            <p:cNvSpPr/>
            <p:nvPr/>
          </p:nvSpPr>
          <p:spPr>
            <a:xfrm>
              <a:off x="8272588" y="1562174"/>
              <a:ext cx="1188863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reflection on case to improve future care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F59940-4AD3-45C4-B948-D96BC3DA1932}"/>
                </a:ext>
              </a:extLst>
            </p:cNvPr>
            <p:cNvSpPr/>
            <p:nvPr/>
          </p:nvSpPr>
          <p:spPr>
            <a:xfrm>
              <a:off x="6716187" y="1553586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outcome and its impact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(emotional)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3F5229-ACA7-4B33-934E-FF8C939D09D7}"/>
                </a:ext>
              </a:extLst>
            </p:cNvPr>
            <p:cNvSpPr/>
            <p:nvPr/>
          </p:nvSpPr>
          <p:spPr>
            <a:xfrm>
              <a:off x="9828997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reflection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on system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challenges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3FEAC525-08AE-47CD-B1A0-D5352101CBE9}"/>
                </a:ext>
              </a:extLst>
            </p:cNvPr>
            <p:cNvSpPr/>
            <p:nvPr/>
          </p:nvSpPr>
          <p:spPr>
            <a:xfrm rot="16200000">
              <a:off x="4083933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C3199479-B9BE-4256-8C90-B4C97F2B9C34}"/>
                </a:ext>
              </a:extLst>
            </p:cNvPr>
            <p:cNvSpPr/>
            <p:nvPr/>
          </p:nvSpPr>
          <p:spPr>
            <a:xfrm rot="16200000">
              <a:off x="5655484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733D88BE-E374-4C34-AF89-E5C037C68058}"/>
                </a:ext>
              </a:extLst>
            </p:cNvPr>
            <p:cNvSpPr/>
            <p:nvPr/>
          </p:nvSpPr>
          <p:spPr>
            <a:xfrm rot="16200000">
              <a:off x="7211888" y="842324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949B5BCF-2B6A-4F6F-9FDD-1809C2FB1254}"/>
                </a:ext>
              </a:extLst>
            </p:cNvPr>
            <p:cNvSpPr/>
            <p:nvPr/>
          </p:nvSpPr>
          <p:spPr>
            <a:xfrm rot="16200000">
              <a:off x="8768289" y="842324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C05F6B5D-6695-41C2-A651-12117732770B}"/>
                </a:ext>
              </a:extLst>
            </p:cNvPr>
            <p:cNvSpPr/>
            <p:nvPr/>
          </p:nvSpPr>
          <p:spPr>
            <a:xfrm rot="16200000">
              <a:off x="10324694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D2A773-E038-400A-BB8A-57D80AAC998A}"/>
                </a:ext>
              </a:extLst>
            </p:cNvPr>
            <p:cNvSpPr/>
            <p:nvPr/>
          </p:nvSpPr>
          <p:spPr>
            <a:xfrm>
              <a:off x="2087483" y="702622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9345"/>
                  </a:solidFill>
                </a:rPr>
                <a:t>30 min</a:t>
              </a:r>
            </a:p>
            <a:p>
              <a:pPr algn="ctr"/>
              <a:r>
                <a:rPr lang="en-US" sz="2000" b="1" dirty="0">
                  <a:solidFill>
                    <a:srgbClr val="009345"/>
                  </a:solidFill>
                </a:rPr>
                <a:t>Weekly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F7CDCC-B54D-4950-8577-1B977097A63C}"/>
                </a:ext>
              </a:extLst>
            </p:cNvPr>
            <p:cNvSpPr/>
            <p:nvPr/>
          </p:nvSpPr>
          <p:spPr>
            <a:xfrm>
              <a:off x="2046972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what we are trying to do with the team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EE84188-C461-4BC8-8D06-F7FEC451603C}"/>
                </a:ext>
              </a:extLst>
            </p:cNvPr>
            <p:cNvSpPr/>
            <p:nvPr/>
          </p:nvSpPr>
          <p:spPr>
            <a:xfrm>
              <a:off x="1971574" y="461788"/>
              <a:ext cx="9370374" cy="1810668"/>
            </a:xfrm>
            <a:prstGeom prst="rect">
              <a:avLst/>
            </a:prstGeom>
            <a:noFill/>
            <a:ln>
              <a:solidFill>
                <a:srgbClr val="0093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231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5000">
        <p14:reveal/>
      </p:transition>
    </mc:Choice>
    <mc:Fallback>
      <p:transition spd="slow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82D34F42-6645-4019-B4F1-6CFD7553F4FB}"/>
              </a:ext>
            </a:extLst>
          </p:cNvPr>
          <p:cNvGrpSpPr/>
          <p:nvPr/>
        </p:nvGrpSpPr>
        <p:grpSpPr>
          <a:xfrm>
            <a:off x="1871506" y="2345626"/>
            <a:ext cx="9570510" cy="2974731"/>
            <a:chOff x="1871506" y="2345626"/>
            <a:chExt cx="9570510" cy="297473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8CD24F0-83C1-43E5-A814-CE0C25B925BD}"/>
                </a:ext>
              </a:extLst>
            </p:cNvPr>
            <p:cNvSpPr/>
            <p:nvPr/>
          </p:nvSpPr>
          <p:spPr>
            <a:xfrm>
              <a:off x="1961950" y="2642701"/>
              <a:ext cx="5050462" cy="26776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each week’s story coordinated across participating institutions </a:t>
              </a:r>
            </a:p>
            <a:p>
              <a:pPr algn="ctr"/>
              <a:r>
                <a:rPr lang="en-US" sz="1400" dirty="0">
                  <a:solidFill>
                    <a:schemeClr val="accent5">
                      <a:lumMod val="50000"/>
                    </a:schemeClr>
                  </a:solidFill>
                </a:rPr>
                <a:t>to encourage further discussions among peers …</a:t>
              </a:r>
            </a:p>
            <a:p>
              <a:pPr algn="ctr"/>
              <a:endParaRPr lang="en-US" sz="5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5D23E0CF-8CD1-49EF-B48A-389E97883AAF}"/>
                </a:ext>
              </a:extLst>
            </p:cNvPr>
            <p:cNvSpPr/>
            <p:nvPr/>
          </p:nvSpPr>
          <p:spPr>
            <a:xfrm rot="16200000">
              <a:off x="6583883" y="-2366751"/>
              <a:ext cx="145756" cy="9570510"/>
            </a:xfrm>
            <a:prstGeom prst="leftBrace">
              <a:avLst>
                <a:gd name="adj1" fmla="val 35273"/>
                <a:gd name="adj2" fmla="val 4703"/>
              </a:avLst>
            </a:prstGeom>
            <a:ln w="28575">
              <a:solidFill>
                <a:srgbClr val="3CC5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7870D89-8D16-45EC-A8B3-CDC6A1B4455E}"/>
                </a:ext>
              </a:extLst>
            </p:cNvPr>
            <p:cNvSpPr/>
            <p:nvPr/>
          </p:nvSpPr>
          <p:spPr>
            <a:xfrm rot="16200000">
              <a:off x="1303796" y="3619584"/>
              <a:ext cx="1918636" cy="2277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1 - Sepsis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6D607D-82A8-4AB7-9863-6F455D57E0A0}"/>
                </a:ext>
              </a:extLst>
            </p:cNvPr>
            <p:cNvSpPr/>
            <p:nvPr/>
          </p:nvSpPr>
          <p:spPr>
            <a:xfrm rot="16200000">
              <a:off x="1537482" y="3619584"/>
              <a:ext cx="1918636" cy="227750"/>
            </a:xfrm>
            <a:prstGeom prst="rect">
              <a:avLst/>
            </a:prstGeom>
            <a:solidFill>
              <a:srgbClr val="FD640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2 – Medication Error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5754B56-D7FB-4DEE-90B0-DBE86B397947}"/>
                </a:ext>
              </a:extLst>
            </p:cNvPr>
            <p:cNvSpPr/>
            <p:nvPr/>
          </p:nvSpPr>
          <p:spPr>
            <a:xfrm rot="16200000">
              <a:off x="1761607" y="3619584"/>
              <a:ext cx="1918636" cy="227750"/>
            </a:xfrm>
            <a:prstGeom prst="rect">
              <a:avLst/>
            </a:prstGeom>
            <a:solidFill>
              <a:srgbClr val="00934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3 – HAI</a:t>
              </a: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2A3598C-E308-4303-B7F1-48076C8BF114}"/>
                </a:ext>
              </a:extLst>
            </p:cNvPr>
            <p:cNvGrpSpPr/>
            <p:nvPr/>
          </p:nvGrpSpPr>
          <p:grpSpPr>
            <a:xfrm rot="16200000">
              <a:off x="4134634" y="1998911"/>
              <a:ext cx="1923839" cy="3474323"/>
              <a:chOff x="1515194" y="4866297"/>
              <a:chExt cx="1923839" cy="896296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004260-5CA1-4AC6-838D-E115BFCAD077}"/>
                  </a:ext>
                </a:extLst>
              </p:cNvPr>
              <p:cNvSpPr/>
              <p:nvPr/>
            </p:nvSpPr>
            <p:spPr>
              <a:xfrm>
                <a:off x="1520375" y="4866297"/>
                <a:ext cx="1918636" cy="3784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3E0A812-5318-42E0-A5D8-12B2EEE88FD0}"/>
                  </a:ext>
                </a:extLst>
              </p:cNvPr>
              <p:cNvSpPr/>
              <p:nvPr/>
            </p:nvSpPr>
            <p:spPr>
              <a:xfrm>
                <a:off x="1520375" y="5245794"/>
                <a:ext cx="1918636" cy="378411"/>
              </a:xfrm>
              <a:prstGeom prst="rect">
                <a:avLst/>
              </a:prstGeom>
              <a:solidFill>
                <a:srgbClr val="FD64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AF33884-F5BD-4F63-9445-543B12BC01D1}"/>
                  </a:ext>
                </a:extLst>
              </p:cNvPr>
              <p:cNvSpPr/>
              <p:nvPr/>
            </p:nvSpPr>
            <p:spPr>
              <a:xfrm>
                <a:off x="1520375" y="5625287"/>
                <a:ext cx="1918636" cy="378411"/>
              </a:xfrm>
              <a:prstGeom prst="rect">
                <a:avLst/>
              </a:prstGeom>
              <a:solidFill>
                <a:srgbClr val="00934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42B7417-47EF-48FA-868B-01B087A5F0E2}"/>
                  </a:ext>
                </a:extLst>
              </p:cNvPr>
              <p:cNvSpPr/>
              <p:nvPr/>
            </p:nvSpPr>
            <p:spPr>
              <a:xfrm>
                <a:off x="1520375" y="6004787"/>
                <a:ext cx="1918636" cy="378411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1D5E013-0C49-43B7-BEE2-A8B3AC5B096D}"/>
                  </a:ext>
                </a:extLst>
              </p:cNvPr>
              <p:cNvSpPr/>
              <p:nvPr/>
            </p:nvSpPr>
            <p:spPr>
              <a:xfrm>
                <a:off x="1520397" y="7157332"/>
                <a:ext cx="1918636" cy="3784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081E37C9-B362-487C-948D-33C485E0FD42}"/>
                  </a:ext>
                </a:extLst>
              </p:cNvPr>
              <p:cNvSpPr/>
              <p:nvPr/>
            </p:nvSpPr>
            <p:spPr>
              <a:xfrm>
                <a:off x="1520397" y="7536821"/>
                <a:ext cx="1918636" cy="378411"/>
              </a:xfrm>
              <a:prstGeom prst="rect">
                <a:avLst/>
              </a:prstGeom>
              <a:solidFill>
                <a:srgbClr val="FD64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5530A810-D2C9-4953-B772-9ED334D93FDA}"/>
                  </a:ext>
                </a:extLst>
              </p:cNvPr>
              <p:cNvSpPr/>
              <p:nvPr/>
            </p:nvSpPr>
            <p:spPr>
              <a:xfrm>
                <a:off x="1520397" y="7916316"/>
                <a:ext cx="1918636" cy="378411"/>
              </a:xfrm>
              <a:prstGeom prst="rect">
                <a:avLst/>
              </a:prstGeom>
              <a:solidFill>
                <a:srgbClr val="00934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664D6E29-A160-409C-A8C5-5C453B120FD2}"/>
                  </a:ext>
                </a:extLst>
              </p:cNvPr>
              <p:cNvSpPr/>
              <p:nvPr/>
            </p:nvSpPr>
            <p:spPr>
              <a:xfrm>
                <a:off x="1520397" y="8295814"/>
                <a:ext cx="1918636" cy="378411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403A0AB-5483-4914-A535-10BF656D503D}"/>
                  </a:ext>
                </a:extLst>
              </p:cNvPr>
              <p:cNvSpPr/>
              <p:nvPr/>
            </p:nvSpPr>
            <p:spPr>
              <a:xfrm>
                <a:off x="1515195" y="12312369"/>
                <a:ext cx="1918636" cy="37841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32BF587-D3F8-4B5F-AD21-8C9BB961F9C3}"/>
                  </a:ext>
                </a:extLst>
              </p:cNvPr>
              <p:cNvSpPr/>
              <p:nvPr/>
            </p:nvSpPr>
            <p:spPr>
              <a:xfrm>
                <a:off x="1515194" y="12691851"/>
                <a:ext cx="1918636" cy="378411"/>
              </a:xfrm>
              <a:prstGeom prst="rect">
                <a:avLst/>
              </a:prstGeom>
              <a:solidFill>
                <a:srgbClr val="FD640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7B4873A-FD86-4BD1-989F-63D6C506F527}"/>
                  </a:ext>
                </a:extLst>
              </p:cNvPr>
              <p:cNvSpPr/>
              <p:nvPr/>
            </p:nvSpPr>
            <p:spPr>
              <a:xfrm>
                <a:off x="1515194" y="13071352"/>
                <a:ext cx="1918636" cy="378411"/>
              </a:xfrm>
              <a:prstGeom prst="rect">
                <a:avLst/>
              </a:prstGeom>
              <a:solidFill>
                <a:srgbClr val="00934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848DA045-C6D9-4615-994F-76E08FAD3864}"/>
                  </a:ext>
                </a:extLst>
              </p:cNvPr>
              <p:cNvSpPr/>
              <p:nvPr/>
            </p:nvSpPr>
            <p:spPr>
              <a:xfrm>
                <a:off x="1515195" y="13450853"/>
                <a:ext cx="1918636" cy="378411"/>
              </a:xfrm>
              <a:prstGeom prst="rect">
                <a:avLst/>
              </a:prstGeom>
              <a:solidFill>
                <a:srgbClr val="CC99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200" b="1" dirty="0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52F1BA9-F196-44AE-8FA0-8BAE387D0DAE}"/>
                </a:ext>
              </a:extLst>
            </p:cNvPr>
            <p:cNvSpPr/>
            <p:nvPr/>
          </p:nvSpPr>
          <p:spPr>
            <a:xfrm>
              <a:off x="5079622" y="3643372"/>
              <a:ext cx="191302" cy="1913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89379BA-FBFA-4982-8AB1-42502702B439}"/>
                </a:ext>
              </a:extLst>
            </p:cNvPr>
            <p:cNvSpPr/>
            <p:nvPr/>
          </p:nvSpPr>
          <p:spPr>
            <a:xfrm>
              <a:off x="5463597" y="3641167"/>
              <a:ext cx="191302" cy="1913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A24B390-F098-4A4C-A9BC-01BD16E2ACE5}"/>
                </a:ext>
              </a:extLst>
            </p:cNvPr>
            <p:cNvSpPr/>
            <p:nvPr/>
          </p:nvSpPr>
          <p:spPr>
            <a:xfrm>
              <a:off x="5847572" y="3638962"/>
              <a:ext cx="191302" cy="19130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7CD7224-8ECF-41AD-A2F8-0BC3E9661BEF}"/>
                </a:ext>
              </a:extLst>
            </p:cNvPr>
            <p:cNvSpPr/>
            <p:nvPr/>
          </p:nvSpPr>
          <p:spPr>
            <a:xfrm rot="16200000">
              <a:off x="1987510" y="3619583"/>
              <a:ext cx="1918636" cy="227751"/>
            </a:xfrm>
            <a:prstGeom prst="rect">
              <a:avLst/>
            </a:prstGeom>
            <a:solidFill>
              <a:srgbClr val="CC99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Week 4 – Care Teams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F0C06D6-E43F-4D7E-8241-903614F7B647}"/>
              </a:ext>
            </a:extLst>
          </p:cNvPr>
          <p:cNvGrpSpPr/>
          <p:nvPr/>
        </p:nvGrpSpPr>
        <p:grpSpPr>
          <a:xfrm>
            <a:off x="7093633" y="2570226"/>
            <a:ext cx="2017055" cy="2822606"/>
            <a:chOff x="7093633" y="2570226"/>
            <a:chExt cx="2017055" cy="2822606"/>
          </a:xfrm>
        </p:grpSpPr>
        <p:sp>
          <p:nvSpPr>
            <p:cNvPr id="62" name="Right Brace 61">
              <a:extLst>
                <a:ext uri="{FF2B5EF4-FFF2-40B4-BE49-F238E27FC236}">
                  <a16:creationId xmlns:a16="http://schemas.microsoft.com/office/drawing/2014/main" id="{3FD459DA-C185-4A10-8680-506E56E7FC27}"/>
                </a:ext>
              </a:extLst>
            </p:cNvPr>
            <p:cNvSpPr/>
            <p:nvPr/>
          </p:nvSpPr>
          <p:spPr>
            <a:xfrm>
              <a:off x="7093633" y="2570226"/>
              <a:ext cx="102458" cy="2822606"/>
            </a:xfrm>
            <a:prstGeom prst="rightBrace">
              <a:avLst>
                <a:gd name="adj1" fmla="val 45833"/>
                <a:gd name="adj2" fmla="val 8056"/>
              </a:avLst>
            </a:prstGeom>
            <a:ln w="19050">
              <a:solidFill>
                <a:srgbClr val="1580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702CF9E-9CDA-4CA3-9043-F82FB6016842}"/>
                </a:ext>
              </a:extLst>
            </p:cNvPr>
            <p:cNvSpPr txBox="1"/>
            <p:nvPr/>
          </p:nvSpPr>
          <p:spPr>
            <a:xfrm>
              <a:off x="7380156" y="2642701"/>
              <a:ext cx="1730532" cy="267765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each Trauma team</a:t>
              </a:r>
            </a:p>
            <a:p>
              <a:r>
                <a:rPr lang="en-US" sz="1200" dirty="0"/>
                <a:t>each ED team</a:t>
              </a:r>
            </a:p>
            <a:p>
              <a:r>
                <a:rPr lang="en-US" sz="1200" dirty="0"/>
                <a:t>each ICU team</a:t>
              </a:r>
            </a:p>
            <a:p>
              <a:r>
                <a:rPr lang="en-US" sz="1200" dirty="0"/>
                <a:t>each OR team</a:t>
              </a:r>
            </a:p>
            <a:p>
              <a:r>
                <a:rPr lang="en-US" sz="1200" dirty="0"/>
                <a:t>each LDR team</a:t>
              </a:r>
            </a:p>
            <a:p>
              <a:r>
                <a:rPr lang="en-US" sz="1200" dirty="0"/>
                <a:t>each Sanitation team</a:t>
              </a:r>
            </a:p>
            <a:p>
              <a:r>
                <a:rPr lang="en-US" sz="1200" dirty="0"/>
                <a:t>each Legal team</a:t>
              </a:r>
            </a:p>
            <a:p>
              <a:r>
                <a:rPr lang="en-US" sz="1200" dirty="0"/>
                <a:t>each Admissions team</a:t>
              </a:r>
            </a:p>
            <a:p>
              <a:r>
                <a:rPr lang="en-US" sz="1200" dirty="0"/>
                <a:t>each Lab team</a:t>
              </a:r>
            </a:p>
            <a:p>
              <a:r>
                <a:rPr lang="en-US" sz="1200" dirty="0"/>
                <a:t>each Radiology team</a:t>
              </a:r>
            </a:p>
            <a:p>
              <a:r>
                <a:rPr lang="en-US" sz="1200" dirty="0"/>
                <a:t>…</a:t>
              </a:r>
            </a:p>
            <a:p>
              <a:r>
                <a:rPr lang="en-US" sz="1200" dirty="0"/>
                <a:t>…</a:t>
              </a:r>
            </a:p>
            <a:p>
              <a:r>
                <a:rPr lang="en-US" sz="1200" dirty="0"/>
                <a:t>…</a:t>
              </a:r>
            </a:p>
            <a:p>
              <a:r>
                <a:rPr lang="en-US" sz="1200" dirty="0"/>
                <a:t>each XXX team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F12BB16-3ACB-4F5B-840E-D7F7F92EB94D}"/>
              </a:ext>
            </a:extLst>
          </p:cNvPr>
          <p:cNvGrpSpPr/>
          <p:nvPr/>
        </p:nvGrpSpPr>
        <p:grpSpPr>
          <a:xfrm>
            <a:off x="9226618" y="2570226"/>
            <a:ext cx="2132984" cy="2822606"/>
            <a:chOff x="9226618" y="2570226"/>
            <a:chExt cx="2132984" cy="2822606"/>
          </a:xfrm>
        </p:grpSpPr>
        <p:sp>
          <p:nvSpPr>
            <p:cNvPr id="64" name="Right Brace 63">
              <a:extLst>
                <a:ext uri="{FF2B5EF4-FFF2-40B4-BE49-F238E27FC236}">
                  <a16:creationId xmlns:a16="http://schemas.microsoft.com/office/drawing/2014/main" id="{5B8B9E7F-5073-4B90-82D9-5572B03B8114}"/>
                </a:ext>
              </a:extLst>
            </p:cNvPr>
            <p:cNvSpPr/>
            <p:nvPr/>
          </p:nvSpPr>
          <p:spPr>
            <a:xfrm>
              <a:off x="9226618" y="2570226"/>
              <a:ext cx="102458" cy="2822606"/>
            </a:xfrm>
            <a:prstGeom prst="rightBrace">
              <a:avLst>
                <a:gd name="adj1" fmla="val 45833"/>
                <a:gd name="adj2" fmla="val 8056"/>
              </a:avLst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EE365EF-34A9-411B-BB34-5B0FBC9CFA25}"/>
                </a:ext>
              </a:extLst>
            </p:cNvPr>
            <p:cNvSpPr txBox="1"/>
            <p:nvPr/>
          </p:nvSpPr>
          <p:spPr>
            <a:xfrm>
              <a:off x="9526803" y="2642701"/>
              <a:ext cx="1832799" cy="2677656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each hospital in USA</a:t>
              </a:r>
            </a:p>
            <a:p>
              <a:r>
                <a:rPr lang="en-US" sz="1200" dirty="0"/>
                <a:t>each hospital in Canada</a:t>
              </a:r>
            </a:p>
            <a:p>
              <a:r>
                <a:rPr lang="en-US" sz="1200" dirty="0"/>
                <a:t>each hospital in UK</a:t>
              </a:r>
            </a:p>
            <a:p>
              <a:r>
                <a:rPr lang="en-US" sz="1200" dirty="0"/>
                <a:t>each hospital in Australia</a:t>
              </a:r>
            </a:p>
            <a:p>
              <a:r>
                <a:rPr lang="en-US" sz="1200" dirty="0"/>
                <a:t>each hospital in China</a:t>
              </a:r>
            </a:p>
            <a:p>
              <a:r>
                <a:rPr lang="en-US" sz="1200" dirty="0"/>
                <a:t>each hospital in India</a:t>
              </a:r>
            </a:p>
            <a:p>
              <a:endParaRPr lang="en-US" sz="1200" dirty="0"/>
            </a:p>
            <a:p>
              <a:r>
                <a:rPr lang="en-US" sz="1200" dirty="0"/>
                <a:t>…</a:t>
              </a:r>
            </a:p>
            <a:p>
              <a:endParaRPr lang="en-US" sz="1200" dirty="0"/>
            </a:p>
            <a:p>
              <a:r>
                <a:rPr lang="en-US" sz="1200" dirty="0"/>
                <a:t>…</a:t>
              </a:r>
            </a:p>
            <a:p>
              <a:endParaRPr lang="en-US" sz="1200" dirty="0"/>
            </a:p>
            <a:p>
              <a:r>
                <a:rPr lang="en-US" sz="1200" dirty="0"/>
                <a:t>…</a:t>
              </a:r>
            </a:p>
            <a:p>
              <a:endParaRPr lang="en-US" sz="1200" dirty="0"/>
            </a:p>
            <a:p>
              <a:r>
                <a:rPr lang="en-US" sz="1200" dirty="0"/>
                <a:t>each hospital in XXX 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446FFB4-206D-4BBB-A604-C36118F59010}"/>
              </a:ext>
            </a:extLst>
          </p:cNvPr>
          <p:cNvGrpSpPr/>
          <p:nvPr/>
        </p:nvGrpSpPr>
        <p:grpSpPr>
          <a:xfrm>
            <a:off x="2046972" y="5507434"/>
            <a:ext cx="9294976" cy="395889"/>
            <a:chOff x="2046972" y="5574809"/>
            <a:chExt cx="9294976" cy="3958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34EA7AF-D42A-4389-AD3F-FBC888CD9A08}"/>
                </a:ext>
              </a:extLst>
            </p:cNvPr>
            <p:cNvSpPr/>
            <p:nvPr/>
          </p:nvSpPr>
          <p:spPr>
            <a:xfrm>
              <a:off x="9968768" y="5640406"/>
              <a:ext cx="1373180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rgbClr val="C00000"/>
                  </a:solidFill>
                </a:rPr>
                <a:t>59 million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104494F-29F1-42A9-8D41-5521A13F6648}"/>
                </a:ext>
              </a:extLst>
            </p:cNvPr>
            <p:cNvSpPr/>
            <p:nvPr/>
          </p:nvSpPr>
          <p:spPr>
            <a:xfrm>
              <a:off x="2046972" y="5640406"/>
              <a:ext cx="219377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69" name="Arrow: Right 68">
              <a:extLst>
                <a:ext uri="{FF2B5EF4-FFF2-40B4-BE49-F238E27FC236}">
                  <a16:creationId xmlns:a16="http://schemas.microsoft.com/office/drawing/2014/main" id="{75D648C9-F88E-413A-BDF7-F3978031B267}"/>
                </a:ext>
              </a:extLst>
            </p:cNvPr>
            <p:cNvSpPr/>
            <p:nvPr/>
          </p:nvSpPr>
          <p:spPr>
            <a:xfrm>
              <a:off x="2281189" y="5574809"/>
              <a:ext cx="7969716" cy="395889"/>
            </a:xfrm>
            <a:prstGeom prst="rightArrow">
              <a:avLst>
                <a:gd name="adj1" fmla="val 76217"/>
                <a:gd name="adj2" fmla="val 23783"/>
              </a:avLst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>
                  <a:solidFill>
                    <a:srgbClr val="C00000"/>
                  </a:solidFill>
                </a:rPr>
                <a:t>target number of healthcare professionals to train </a:t>
              </a:r>
              <a:r>
                <a:rPr lang="en-US" sz="1600" b="1" i="1" dirty="0">
                  <a:solidFill>
                    <a:srgbClr val="C00000"/>
                  </a:solidFill>
                </a:rPr>
                <a:t>weekly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5BCA60B-F566-420F-B1AD-1782CA3FC082}"/>
              </a:ext>
            </a:extLst>
          </p:cNvPr>
          <p:cNvGrpSpPr/>
          <p:nvPr/>
        </p:nvGrpSpPr>
        <p:grpSpPr>
          <a:xfrm>
            <a:off x="1993628" y="6027550"/>
            <a:ext cx="9348320" cy="366047"/>
            <a:chOff x="1993628" y="6027550"/>
            <a:chExt cx="9348320" cy="366047"/>
          </a:xfrm>
        </p:grpSpPr>
        <p:sp>
          <p:nvSpPr>
            <p:cNvPr id="70" name="Arrow: Right 69">
              <a:extLst>
                <a:ext uri="{FF2B5EF4-FFF2-40B4-BE49-F238E27FC236}">
                  <a16:creationId xmlns:a16="http://schemas.microsoft.com/office/drawing/2014/main" id="{D60ECF97-334B-48FF-8330-477A1CA4160D}"/>
                </a:ext>
              </a:extLst>
            </p:cNvPr>
            <p:cNvSpPr/>
            <p:nvPr/>
          </p:nvSpPr>
          <p:spPr>
            <a:xfrm>
              <a:off x="3004685" y="6027550"/>
              <a:ext cx="7969715" cy="366047"/>
            </a:xfrm>
            <a:prstGeom prst="rightArrow">
              <a:avLst>
                <a:gd name="adj1" fmla="val 76217"/>
                <a:gd name="adj2" fmla="val 23783"/>
              </a:avLst>
            </a:prstGeom>
            <a:solidFill>
              <a:srgbClr val="1580ED"/>
            </a:solidFill>
            <a:ln>
              <a:solidFill>
                <a:srgbClr val="1580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number of patients harmed from preventable medical errors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782A408-80B1-4295-A3E5-574CFE4E8AC2}"/>
                </a:ext>
              </a:extLst>
            </p:cNvPr>
            <p:cNvSpPr/>
            <p:nvPr/>
          </p:nvSpPr>
          <p:spPr>
            <a:xfrm>
              <a:off x="10974400" y="6078224"/>
              <a:ext cx="367548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>
                  <a:solidFill>
                    <a:srgbClr val="1580E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0A9A2AB-C2E0-412F-A53C-849678C14327}"/>
                </a:ext>
              </a:extLst>
            </p:cNvPr>
            <p:cNvSpPr/>
            <p:nvPr/>
          </p:nvSpPr>
          <p:spPr>
            <a:xfrm>
              <a:off x="1993628" y="6078225"/>
              <a:ext cx="1050464" cy="2646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>
                  <a:solidFill>
                    <a:srgbClr val="1580E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 million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56AE5810-54B4-4887-BD13-A1C2788C4738}"/>
              </a:ext>
            </a:extLst>
          </p:cNvPr>
          <p:cNvSpPr/>
          <p:nvPr/>
        </p:nvSpPr>
        <p:spPr>
          <a:xfrm>
            <a:off x="577028" y="461787"/>
            <a:ext cx="860344" cy="6013399"/>
          </a:xfrm>
          <a:prstGeom prst="rect">
            <a:avLst/>
          </a:prstGeom>
          <a:solidFill>
            <a:srgbClr val="808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GNSH 30 Minute Weekly Initiative</a:t>
            </a:r>
          </a:p>
          <a:p>
            <a:pPr algn="ctr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(in collaboration  with Patient Safety Organizations)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8C62480-105E-41AA-8098-FB502C99CDAB}"/>
              </a:ext>
            </a:extLst>
          </p:cNvPr>
          <p:cNvGrpSpPr/>
          <p:nvPr/>
        </p:nvGrpSpPr>
        <p:grpSpPr>
          <a:xfrm>
            <a:off x="1971574" y="461788"/>
            <a:ext cx="9397651" cy="1822281"/>
            <a:chOff x="1971574" y="461788"/>
            <a:chExt cx="9397651" cy="182228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939105-1DA7-45B5-BE92-069773BF7D77}"/>
                </a:ext>
              </a:extLst>
            </p:cNvPr>
            <p:cNvSpPr/>
            <p:nvPr/>
          </p:nvSpPr>
          <p:spPr>
            <a:xfrm>
              <a:off x="1971575" y="1578516"/>
              <a:ext cx="9370373" cy="69393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6B9D7B4-076C-4886-BEBE-7AA11E7241D2}"/>
                </a:ext>
              </a:extLst>
            </p:cNvPr>
            <p:cNvSpPr/>
            <p:nvPr/>
          </p:nvSpPr>
          <p:spPr>
            <a:xfrm>
              <a:off x="1971574" y="464403"/>
              <a:ext cx="9397651" cy="111221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7F2AE37-0D30-4CA9-8E5B-E561AFD8ECA7}"/>
                </a:ext>
              </a:extLst>
            </p:cNvPr>
            <p:cNvSpPr/>
            <p:nvPr/>
          </p:nvSpPr>
          <p:spPr>
            <a:xfrm>
              <a:off x="3603377" y="560656"/>
              <a:ext cx="1145406" cy="721895"/>
            </a:xfrm>
            <a:prstGeom prst="rect">
              <a:avLst/>
            </a:prstGeom>
            <a:solidFill>
              <a:srgbClr val="1580ED"/>
            </a:solidFill>
            <a:ln>
              <a:solidFill>
                <a:srgbClr val="1580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Patient’s</a:t>
              </a:r>
            </a:p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Story Part 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7C2919-B402-49BF-AB6F-9240C02495A6}"/>
                </a:ext>
              </a:extLst>
            </p:cNvPr>
            <p:cNvSpPr/>
            <p:nvPr/>
          </p:nvSpPr>
          <p:spPr>
            <a:xfrm>
              <a:off x="5159782" y="560656"/>
              <a:ext cx="1145406" cy="721895"/>
            </a:xfrm>
            <a:prstGeom prst="rect">
              <a:avLst/>
            </a:prstGeom>
            <a:solidFill>
              <a:srgbClr val="3CC582"/>
            </a:solidFill>
            <a:ln>
              <a:solidFill>
                <a:srgbClr val="3CC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Team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Engagement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955D7B-C407-425C-9750-0FAC9F990949}"/>
                </a:ext>
              </a:extLst>
            </p:cNvPr>
            <p:cNvSpPr/>
            <p:nvPr/>
          </p:nvSpPr>
          <p:spPr>
            <a:xfrm>
              <a:off x="8272587" y="560656"/>
              <a:ext cx="1145406" cy="721895"/>
            </a:xfrm>
            <a:prstGeom prst="rect">
              <a:avLst/>
            </a:prstGeom>
            <a:solidFill>
              <a:srgbClr val="F7C100"/>
            </a:solidFill>
            <a:ln>
              <a:solidFill>
                <a:srgbClr val="F7C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Team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1B1CF3-1E5D-4329-8172-D328ADCF5531}"/>
                </a:ext>
              </a:extLst>
            </p:cNvPr>
            <p:cNvSpPr/>
            <p:nvPr/>
          </p:nvSpPr>
          <p:spPr>
            <a:xfrm>
              <a:off x="6716187" y="551076"/>
              <a:ext cx="1145406" cy="721895"/>
            </a:xfrm>
            <a:prstGeom prst="rect">
              <a:avLst/>
            </a:prstGeom>
            <a:solidFill>
              <a:srgbClr val="8D3AEA"/>
            </a:solidFill>
            <a:ln>
              <a:solidFill>
                <a:srgbClr val="8D3A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Patient’s</a:t>
              </a:r>
            </a:p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Story Part 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0B392CE-B2BD-4D34-8A5C-5F91F58E370D}"/>
                </a:ext>
              </a:extLst>
            </p:cNvPr>
            <p:cNvSpPr/>
            <p:nvPr/>
          </p:nvSpPr>
          <p:spPr>
            <a:xfrm>
              <a:off x="9828997" y="560656"/>
              <a:ext cx="1145406" cy="721895"/>
            </a:xfrm>
            <a:prstGeom prst="rect">
              <a:avLst/>
            </a:prstGeom>
            <a:solidFill>
              <a:srgbClr val="FD6403"/>
            </a:solidFill>
            <a:ln>
              <a:solidFill>
                <a:srgbClr val="FD64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Systems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A2FFBE-7518-4164-82CC-7205F589924D}"/>
                </a:ext>
              </a:extLst>
            </p:cNvPr>
            <p:cNvSpPr/>
            <p:nvPr/>
          </p:nvSpPr>
          <p:spPr>
            <a:xfrm>
              <a:off x="3603377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build link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to patient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(emotional)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0BF7F3-C7D8-43D8-BFA1-B7055EC2C4AA}"/>
                </a:ext>
              </a:extLst>
            </p:cNvPr>
            <p:cNvSpPr/>
            <p:nvPr/>
          </p:nvSpPr>
          <p:spPr>
            <a:xfrm>
              <a:off x="5159781" y="1551453"/>
              <a:ext cx="1188859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reflection on coordination of care by team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0ED02F0-BCB8-4E33-9598-8F7299860894}"/>
                </a:ext>
              </a:extLst>
            </p:cNvPr>
            <p:cNvSpPr/>
            <p:nvPr/>
          </p:nvSpPr>
          <p:spPr>
            <a:xfrm>
              <a:off x="8272588" y="1562174"/>
              <a:ext cx="1188863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reflection on case to improve future care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F59940-4AD3-45C4-B948-D96BC3DA1932}"/>
                </a:ext>
              </a:extLst>
            </p:cNvPr>
            <p:cNvSpPr/>
            <p:nvPr/>
          </p:nvSpPr>
          <p:spPr>
            <a:xfrm>
              <a:off x="6716187" y="1553586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outcome and its impact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(emotional)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3F5229-ACA7-4B33-934E-FF8C939D09D7}"/>
                </a:ext>
              </a:extLst>
            </p:cNvPr>
            <p:cNvSpPr/>
            <p:nvPr/>
          </p:nvSpPr>
          <p:spPr>
            <a:xfrm>
              <a:off x="9828997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reflection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on system</a:t>
              </a:r>
            </a:p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challenges</a:t>
              </a:r>
            </a:p>
          </p:txBody>
        </p: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3FEAC525-08AE-47CD-B1A0-D5352101CBE9}"/>
                </a:ext>
              </a:extLst>
            </p:cNvPr>
            <p:cNvSpPr/>
            <p:nvPr/>
          </p:nvSpPr>
          <p:spPr>
            <a:xfrm rot="16200000">
              <a:off x="4083933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C3199479-B9BE-4256-8C90-B4C97F2B9C34}"/>
                </a:ext>
              </a:extLst>
            </p:cNvPr>
            <p:cNvSpPr/>
            <p:nvPr/>
          </p:nvSpPr>
          <p:spPr>
            <a:xfrm rot="16200000">
              <a:off x="5655484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733D88BE-E374-4C34-AF89-E5C037C68058}"/>
                </a:ext>
              </a:extLst>
            </p:cNvPr>
            <p:cNvSpPr/>
            <p:nvPr/>
          </p:nvSpPr>
          <p:spPr>
            <a:xfrm rot="16200000">
              <a:off x="7211888" y="842324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949B5BCF-2B6A-4F6F-9FDD-1809C2FB1254}"/>
                </a:ext>
              </a:extLst>
            </p:cNvPr>
            <p:cNvSpPr/>
            <p:nvPr/>
          </p:nvSpPr>
          <p:spPr>
            <a:xfrm rot="16200000">
              <a:off x="8768289" y="842324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C05F6B5D-6695-41C2-A651-12117732770B}"/>
                </a:ext>
              </a:extLst>
            </p:cNvPr>
            <p:cNvSpPr/>
            <p:nvPr/>
          </p:nvSpPr>
          <p:spPr>
            <a:xfrm rot="16200000">
              <a:off x="10324694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D2A773-E038-400A-BB8A-57D80AAC998A}"/>
                </a:ext>
              </a:extLst>
            </p:cNvPr>
            <p:cNvSpPr/>
            <p:nvPr/>
          </p:nvSpPr>
          <p:spPr>
            <a:xfrm>
              <a:off x="2087483" y="702622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9345"/>
                  </a:solidFill>
                </a:rPr>
                <a:t>30 min</a:t>
              </a:r>
            </a:p>
            <a:p>
              <a:pPr algn="ctr"/>
              <a:r>
                <a:rPr lang="en-US" sz="2000" b="1" dirty="0">
                  <a:solidFill>
                    <a:srgbClr val="009345"/>
                  </a:solidFill>
                </a:rPr>
                <a:t>Weekly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F7CDCC-B54D-4950-8577-1B977097A63C}"/>
                </a:ext>
              </a:extLst>
            </p:cNvPr>
            <p:cNvSpPr/>
            <p:nvPr/>
          </p:nvSpPr>
          <p:spPr>
            <a:xfrm>
              <a:off x="2046972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</a:rPr>
                <a:t>what we are trying to do with the team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EE84188-C461-4BC8-8D06-F7FEC451603C}"/>
                </a:ext>
              </a:extLst>
            </p:cNvPr>
            <p:cNvSpPr/>
            <p:nvPr/>
          </p:nvSpPr>
          <p:spPr>
            <a:xfrm>
              <a:off x="1971574" y="461788"/>
              <a:ext cx="9370374" cy="1810668"/>
            </a:xfrm>
            <a:prstGeom prst="rect">
              <a:avLst/>
            </a:prstGeom>
            <a:noFill/>
            <a:ln>
              <a:solidFill>
                <a:srgbClr val="0093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87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000"/>
    </mc:Choice>
    <mc:Fallback xmlns="">
      <p:transition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2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2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2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550DD81E-2168-415A-B51B-DFD16ACE54E0}"/>
              </a:ext>
            </a:extLst>
          </p:cNvPr>
          <p:cNvSpPr/>
          <p:nvPr/>
        </p:nvSpPr>
        <p:spPr>
          <a:xfrm>
            <a:off x="2508946" y="1705704"/>
            <a:ext cx="1380562" cy="103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Patient’s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Story Part 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2DE33B5-C5B0-4D24-925F-AF254F77BFEF}"/>
              </a:ext>
            </a:extLst>
          </p:cNvPr>
          <p:cNvSpPr/>
          <p:nvPr/>
        </p:nvSpPr>
        <p:spPr>
          <a:xfrm>
            <a:off x="4386458" y="1705703"/>
            <a:ext cx="1380562" cy="103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Team Engagement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F7CA154-9A57-4207-893F-729A1083EFB2}"/>
              </a:ext>
            </a:extLst>
          </p:cNvPr>
          <p:cNvSpPr/>
          <p:nvPr/>
        </p:nvSpPr>
        <p:spPr>
          <a:xfrm>
            <a:off x="6262399" y="1690688"/>
            <a:ext cx="1380562" cy="10340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Patient’s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Story Part 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BD9994-BF30-4C99-91ED-DA1ACC7E2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30 Minute Weekly Framework 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88DF9F-93B9-4E93-9B45-EA124163FA95}"/>
              </a:ext>
            </a:extLst>
          </p:cNvPr>
          <p:cNvGrpSpPr/>
          <p:nvPr/>
        </p:nvGrpSpPr>
        <p:grpSpPr>
          <a:xfrm>
            <a:off x="543697" y="2535983"/>
            <a:ext cx="11327026" cy="2626359"/>
            <a:chOff x="1971573" y="455150"/>
            <a:chExt cx="9397651" cy="18335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B1E1408-6280-4920-AC97-DFD1B98F2921}"/>
                </a:ext>
              </a:extLst>
            </p:cNvPr>
            <p:cNvSpPr/>
            <p:nvPr/>
          </p:nvSpPr>
          <p:spPr>
            <a:xfrm>
              <a:off x="1971573" y="455150"/>
              <a:ext cx="9397651" cy="1112214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872769-D3FE-417E-A8B4-6117CE662276}"/>
                </a:ext>
              </a:extLst>
            </p:cNvPr>
            <p:cNvSpPr/>
            <p:nvPr/>
          </p:nvSpPr>
          <p:spPr>
            <a:xfrm>
              <a:off x="5158378" y="560656"/>
              <a:ext cx="1145406" cy="721895"/>
            </a:xfrm>
            <a:prstGeom prst="rect">
              <a:avLst/>
            </a:prstGeom>
            <a:solidFill>
              <a:srgbClr val="3CC582"/>
            </a:solidFill>
            <a:ln>
              <a:solidFill>
                <a:srgbClr val="3CC5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Team Engagement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2F74D6-DB0B-4E17-895A-53E53D880605}"/>
                </a:ext>
              </a:extLst>
            </p:cNvPr>
            <p:cNvSpPr/>
            <p:nvPr/>
          </p:nvSpPr>
          <p:spPr>
            <a:xfrm>
              <a:off x="1971575" y="1578516"/>
              <a:ext cx="9370373" cy="69393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39EECD-BECE-46A7-A2C1-5AFD828484FA}"/>
                </a:ext>
              </a:extLst>
            </p:cNvPr>
            <p:cNvSpPr/>
            <p:nvPr/>
          </p:nvSpPr>
          <p:spPr>
            <a:xfrm>
              <a:off x="3603377" y="560656"/>
              <a:ext cx="1145406" cy="721895"/>
            </a:xfrm>
            <a:prstGeom prst="rect">
              <a:avLst/>
            </a:prstGeom>
            <a:solidFill>
              <a:srgbClr val="1580ED"/>
            </a:solidFill>
            <a:ln>
              <a:solidFill>
                <a:srgbClr val="1580E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Patient’s</a:t>
              </a:r>
            </a:p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Story Part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F9066A-D6D2-4331-AFB8-0D6D7203AB7B}"/>
                </a:ext>
              </a:extLst>
            </p:cNvPr>
            <p:cNvSpPr/>
            <p:nvPr/>
          </p:nvSpPr>
          <p:spPr>
            <a:xfrm>
              <a:off x="8280285" y="553046"/>
              <a:ext cx="1145406" cy="721895"/>
            </a:xfrm>
            <a:prstGeom prst="rect">
              <a:avLst/>
            </a:prstGeom>
            <a:solidFill>
              <a:srgbClr val="F7C100"/>
            </a:solidFill>
            <a:ln>
              <a:solidFill>
                <a:srgbClr val="F7C1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Team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53A871-C269-4681-B28C-E53F11836AF7}"/>
                </a:ext>
              </a:extLst>
            </p:cNvPr>
            <p:cNvSpPr/>
            <p:nvPr/>
          </p:nvSpPr>
          <p:spPr>
            <a:xfrm>
              <a:off x="6717490" y="556321"/>
              <a:ext cx="1145406" cy="721895"/>
            </a:xfrm>
            <a:prstGeom prst="rect">
              <a:avLst/>
            </a:prstGeom>
            <a:solidFill>
              <a:srgbClr val="8D3AEA"/>
            </a:solidFill>
            <a:ln>
              <a:solidFill>
                <a:srgbClr val="8D3A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Patient’s</a:t>
              </a:r>
            </a:p>
            <a:p>
              <a:pPr algn="ctr"/>
              <a:r>
                <a:rPr lang="en-US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Story Part 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A6C27E2-AFD4-4746-8C22-329F163088E8}"/>
                </a:ext>
              </a:extLst>
            </p:cNvPr>
            <p:cNvSpPr/>
            <p:nvPr/>
          </p:nvSpPr>
          <p:spPr>
            <a:xfrm>
              <a:off x="9828997" y="560656"/>
              <a:ext cx="1145406" cy="721895"/>
            </a:xfrm>
            <a:prstGeom prst="rect">
              <a:avLst/>
            </a:prstGeom>
            <a:solidFill>
              <a:srgbClr val="FD6403"/>
            </a:solidFill>
            <a:ln>
              <a:solidFill>
                <a:srgbClr val="FD64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Systems</a:t>
              </a:r>
            </a:p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Discussion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80B689-8BF5-4004-96ED-1166B9067D16}"/>
                </a:ext>
              </a:extLst>
            </p:cNvPr>
            <p:cNvSpPr/>
            <p:nvPr/>
          </p:nvSpPr>
          <p:spPr>
            <a:xfrm>
              <a:off x="3603377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build link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to patient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(emotional)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FAA96E-CE24-4B5A-8D20-19EBB560DDC1}"/>
                </a:ext>
              </a:extLst>
            </p:cNvPr>
            <p:cNvSpPr/>
            <p:nvPr/>
          </p:nvSpPr>
          <p:spPr>
            <a:xfrm>
              <a:off x="5159782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reflection on coordination of care by team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62998E-347F-4B60-9772-F798C88455B3}"/>
                </a:ext>
              </a:extLst>
            </p:cNvPr>
            <p:cNvSpPr/>
            <p:nvPr/>
          </p:nvSpPr>
          <p:spPr>
            <a:xfrm>
              <a:off x="8275496" y="1566764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reflection on case to improve future care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F5D281-429E-4FDF-AFA9-D04AA1EDD3FB}"/>
                </a:ext>
              </a:extLst>
            </p:cNvPr>
            <p:cNvSpPr/>
            <p:nvPr/>
          </p:nvSpPr>
          <p:spPr>
            <a:xfrm>
              <a:off x="6716187" y="1547505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outcome and its impact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(emotional)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F15409-4977-47D0-9E7A-2784A3DCA59E}"/>
                </a:ext>
              </a:extLst>
            </p:cNvPr>
            <p:cNvSpPr/>
            <p:nvPr/>
          </p:nvSpPr>
          <p:spPr>
            <a:xfrm>
              <a:off x="9828997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reflection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on system</a:t>
              </a:r>
            </a:p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challenges</a:t>
              </a: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3A85540D-09E2-46BD-B749-65D8637919E9}"/>
                </a:ext>
              </a:extLst>
            </p:cNvPr>
            <p:cNvSpPr/>
            <p:nvPr/>
          </p:nvSpPr>
          <p:spPr>
            <a:xfrm rot="16200000">
              <a:off x="4083933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1D00B9A2-7B81-4A4B-877C-7273471FAA31}"/>
                </a:ext>
              </a:extLst>
            </p:cNvPr>
            <p:cNvSpPr/>
            <p:nvPr/>
          </p:nvSpPr>
          <p:spPr>
            <a:xfrm rot="16200000">
              <a:off x="5655484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EDC79CC8-8C36-4AD3-9154-FAFF87DD5F38}"/>
                </a:ext>
              </a:extLst>
            </p:cNvPr>
            <p:cNvSpPr/>
            <p:nvPr/>
          </p:nvSpPr>
          <p:spPr>
            <a:xfrm rot="16200000">
              <a:off x="7211888" y="842324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B1569E51-9AEE-48B3-815E-6B1426B5A2C5}"/>
                </a:ext>
              </a:extLst>
            </p:cNvPr>
            <p:cNvSpPr/>
            <p:nvPr/>
          </p:nvSpPr>
          <p:spPr>
            <a:xfrm rot="16200000">
              <a:off x="8768289" y="842324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9A139892-3309-4E07-AAEE-2BB3229A8605}"/>
                </a:ext>
              </a:extLst>
            </p:cNvPr>
            <p:cNvSpPr/>
            <p:nvPr/>
          </p:nvSpPr>
          <p:spPr>
            <a:xfrm rot="16200000">
              <a:off x="10324694" y="842186"/>
              <a:ext cx="154004" cy="1145407"/>
            </a:xfrm>
            <a:prstGeom prst="leftBrace">
              <a:avLst>
                <a:gd name="adj1" fmla="val 41666"/>
                <a:gd name="adj2" fmla="val 5133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983CC0E-6C62-46DB-B833-0F2E266B4E39}"/>
                </a:ext>
              </a:extLst>
            </p:cNvPr>
            <p:cNvSpPr/>
            <p:nvPr/>
          </p:nvSpPr>
          <p:spPr>
            <a:xfrm>
              <a:off x="2087483" y="702622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9345"/>
                  </a:solidFill>
                </a:rPr>
                <a:t>30 min</a:t>
              </a:r>
            </a:p>
            <a:p>
              <a:pPr algn="ctr"/>
              <a:r>
                <a:rPr lang="en-US" sz="2000" b="1" dirty="0">
                  <a:solidFill>
                    <a:srgbClr val="009345"/>
                  </a:solidFill>
                </a:rPr>
                <a:t>Weekly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8EF95F9-18C8-4802-A622-08E8F31EA70C}"/>
                </a:ext>
              </a:extLst>
            </p:cNvPr>
            <p:cNvSpPr/>
            <p:nvPr/>
          </p:nvSpPr>
          <p:spPr>
            <a:xfrm>
              <a:off x="2046972" y="1551453"/>
              <a:ext cx="1145406" cy="7218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what we are trying to do with the team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4E4646A-C36C-484C-84EE-FA3E333DC0CF}"/>
                </a:ext>
              </a:extLst>
            </p:cNvPr>
            <p:cNvSpPr/>
            <p:nvPr/>
          </p:nvSpPr>
          <p:spPr>
            <a:xfrm>
              <a:off x="1971574" y="461788"/>
              <a:ext cx="9370374" cy="1810668"/>
            </a:xfrm>
            <a:prstGeom prst="rect">
              <a:avLst/>
            </a:prstGeom>
            <a:noFill/>
            <a:ln>
              <a:solidFill>
                <a:srgbClr val="0093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AD93CCE-FB22-4D38-9ADE-5FEC9FA9D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8946" y="2811935"/>
            <a:ext cx="1380562" cy="7767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FAB689-4DB1-4B9E-80D5-81D733665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969" y="2807157"/>
            <a:ext cx="1389051" cy="7815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86DAD4-B463-47C5-A1A6-87777356D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9898" y="2809546"/>
            <a:ext cx="1380924" cy="7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A5BF8-1729-4DFB-8E09-8EC01F94D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Introduction to the Patient (&lt; 2 min)</a:t>
            </a:r>
          </a:p>
        </p:txBody>
      </p:sp>
      <p:pic>
        <p:nvPicPr>
          <p:cNvPr id="7" name="Sam1">
            <a:hlinkClick r:id="" action="ppaction://media"/>
            <a:extLst>
              <a:ext uri="{FF2B5EF4-FFF2-40B4-BE49-F238E27FC236}">
                <a16:creationId xmlns:a16="http://schemas.microsoft.com/office/drawing/2014/main" id="{79905D46-523D-416A-BDAE-0478521F09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6000" contrast="17000"/>
          </a:blip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422042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6A4D886-4B75-4CD1-B14F-07C284C75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3667" y="1818619"/>
            <a:ext cx="7748166" cy="43583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DBEBA-38D3-40EF-9C5B-35ECA182A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85" y="365125"/>
            <a:ext cx="10981189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Team Engagement: Critical Decision Points</a:t>
            </a:r>
          </a:p>
        </p:txBody>
      </p:sp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361086D9-82C0-4066-9685-77509376C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27" y="2002955"/>
            <a:ext cx="1992944" cy="1241710"/>
          </a:xfrm>
          <a:prstGeom prst="rect">
            <a:avLst/>
          </a:prstGeom>
        </p:spPr>
      </p:pic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380B34C-1814-4A5F-ACA9-D9935C8CC3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72" y="3352915"/>
            <a:ext cx="1992944" cy="1241710"/>
          </a:xfrm>
          <a:prstGeom prst="rect">
            <a:avLst/>
          </a:prstGeom>
        </p:spPr>
      </p:pic>
      <p:pic>
        <p:nvPicPr>
          <p:cNvPr id="9" name="Picture 8" descr="A picture containing black, clock&#10;&#10;Description automatically generated">
            <a:extLst>
              <a:ext uri="{FF2B5EF4-FFF2-40B4-BE49-F238E27FC236}">
                <a16:creationId xmlns:a16="http://schemas.microsoft.com/office/drawing/2014/main" id="{917329B3-E594-41DD-ABA3-F85A07413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92" y="4776131"/>
            <a:ext cx="1992945" cy="12417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19D2816-C133-4103-8C19-676D4A7DD67E}"/>
              </a:ext>
            </a:extLst>
          </p:cNvPr>
          <p:cNvGrpSpPr/>
          <p:nvPr/>
        </p:nvGrpSpPr>
        <p:grpSpPr>
          <a:xfrm>
            <a:off x="6451094" y="5042894"/>
            <a:ext cx="889001" cy="685800"/>
            <a:chOff x="6108194" y="4776131"/>
            <a:chExt cx="889001" cy="685800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184A45D1-7F77-4DC3-9B06-39D90A35D709}"/>
                </a:ext>
              </a:extLst>
            </p:cNvPr>
            <p:cNvSpPr/>
            <p:nvPr/>
          </p:nvSpPr>
          <p:spPr>
            <a:xfrm>
              <a:off x="6108194" y="4776131"/>
              <a:ext cx="889001" cy="685800"/>
            </a:xfrm>
            <a:prstGeom prst="homePlate">
              <a:avLst>
                <a:gd name="adj" fmla="val 3888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EA64F177-D534-4ADF-9D2D-8B1EBBC4B7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67498903"/>
                </p:ext>
              </p:extLst>
            </p:nvPr>
          </p:nvGraphicFramePr>
          <p:xfrm>
            <a:off x="6260594" y="4860979"/>
            <a:ext cx="541503" cy="541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" r:id="rId8" imgW="4571280" imgH="4571280" progId="">
                    <p:embed/>
                  </p:oleObj>
                </mc:Choice>
                <mc:Fallback>
                  <p:oleObj r:id="rId8" imgW="4571280" imgH="457128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260594" y="4860979"/>
                          <a:ext cx="541503" cy="5415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DFA88F-8551-4C5C-A1EA-6504AC5242BC}"/>
              </a:ext>
            </a:extLst>
          </p:cNvPr>
          <p:cNvGrpSpPr/>
          <p:nvPr/>
        </p:nvGrpSpPr>
        <p:grpSpPr>
          <a:xfrm>
            <a:off x="3822699" y="3613336"/>
            <a:ext cx="889001" cy="685800"/>
            <a:chOff x="3428999" y="3429000"/>
            <a:chExt cx="889001" cy="685800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53BBF8FB-3EED-4F3D-9826-3AC65D5B43EB}"/>
                </a:ext>
              </a:extLst>
            </p:cNvPr>
            <p:cNvSpPr/>
            <p:nvPr/>
          </p:nvSpPr>
          <p:spPr>
            <a:xfrm>
              <a:off x="3428999" y="3429000"/>
              <a:ext cx="889001" cy="685800"/>
            </a:xfrm>
            <a:prstGeom prst="homePlate">
              <a:avLst>
                <a:gd name="adj" fmla="val 3888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0CAB1186-B8F4-4F0E-92C3-2A5F3303263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3966029"/>
                </p:ext>
              </p:extLst>
            </p:nvPr>
          </p:nvGraphicFramePr>
          <p:xfrm>
            <a:off x="3567240" y="3511074"/>
            <a:ext cx="541503" cy="541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r:id="rId10" imgW="4571280" imgH="4571280" progId="">
                    <p:embed/>
                  </p:oleObj>
                </mc:Choice>
                <mc:Fallback>
                  <p:oleObj r:id="rId10" imgW="4571280" imgH="4571280" progId="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3567240" y="3511074"/>
                          <a:ext cx="541503" cy="5415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33431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0"/>
    </mc:Choice>
    <mc:Fallback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02" objId="5"/>
        <p14:pauseEvt time="9676" objId="5"/>
        <p14:stopEvt time="11933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F8EC788-3ED1-483E-9D69-84D42E068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" b="6231"/>
          <a:stretch/>
        </p:blipFill>
        <p:spPr bwMode="auto">
          <a:xfrm>
            <a:off x="0" y="-34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549EA2-9C24-4247-B8ED-B8D52CBF1386}"/>
              </a:ext>
            </a:extLst>
          </p:cNvPr>
          <p:cNvSpPr txBox="1">
            <a:spLocks/>
          </p:cNvSpPr>
          <p:nvPr/>
        </p:nvSpPr>
        <p:spPr>
          <a:xfrm>
            <a:off x="822860" y="4388578"/>
            <a:ext cx="7857136" cy="95612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Share what you are most concerned about.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(everyone to answer)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943070-D47D-4A18-8D66-7F6141D6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860" y="614316"/>
            <a:ext cx="4470500" cy="62039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Assessment (~3 min)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AFDF1C-CBEE-4876-87AA-8819C5D87265}"/>
              </a:ext>
            </a:extLst>
          </p:cNvPr>
          <p:cNvSpPr txBox="1">
            <a:spLocks/>
          </p:cNvSpPr>
          <p:nvPr/>
        </p:nvSpPr>
        <p:spPr>
          <a:xfrm>
            <a:off x="3193592" y="2238282"/>
            <a:ext cx="7857136" cy="956124"/>
          </a:xfrm>
          <a:prstGeom prst="rect">
            <a:avLst/>
          </a:prstGeom>
          <a:solidFill>
            <a:srgbClr val="66FF9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do you think is going on with this patient?</a:t>
            </a:r>
          </a:p>
          <a:p>
            <a:pPr marL="0" indent="0" algn="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(everyone to answer)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624DE0-68B6-4E36-89C4-CAC68EDB827F}"/>
              </a:ext>
            </a:extLst>
          </p:cNvPr>
          <p:cNvSpPr/>
          <p:nvPr/>
        </p:nvSpPr>
        <p:spPr>
          <a:xfrm>
            <a:off x="1234440" y="5608320"/>
            <a:ext cx="9723120" cy="474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5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E2503-AB9B-4931-928D-F34528A8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Patient’s Story - Outcomes (&lt; 3 min)</a:t>
            </a:r>
          </a:p>
        </p:txBody>
      </p:sp>
      <p:pic>
        <p:nvPicPr>
          <p:cNvPr id="6" name="Sam2">
            <a:hlinkClick r:id="" action="ppaction://media"/>
            <a:extLst>
              <a:ext uri="{FF2B5EF4-FFF2-40B4-BE49-F238E27FC236}">
                <a16:creationId xmlns:a16="http://schemas.microsoft.com/office/drawing/2014/main" id="{4DC612C2-F022-4F89-B3B0-F3946727F98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2927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5F97CD3-89AF-4EBC-8FFF-0EA53AFAB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9A5D2-15A8-4279-87A1-CC774EB5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75111"/>
            <a:ext cx="5403209" cy="60799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Team Discussion (~5 min)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9B611E-D493-44CA-9F03-D722D7062B50}"/>
              </a:ext>
            </a:extLst>
          </p:cNvPr>
          <p:cNvSpPr txBox="1">
            <a:spLocks/>
          </p:cNvSpPr>
          <p:nvPr/>
        </p:nvSpPr>
        <p:spPr>
          <a:xfrm>
            <a:off x="1845716" y="2950938"/>
            <a:ext cx="8500568" cy="956124"/>
          </a:xfrm>
          <a:prstGeom prst="rect">
            <a:avLst/>
          </a:prstGeom>
          <a:solidFill>
            <a:srgbClr val="66FF9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can our team learn from this case to improve the care in a similar situation?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1D51B3-1606-4768-80CB-9C31DD55B804}"/>
              </a:ext>
            </a:extLst>
          </p:cNvPr>
          <p:cNvSpPr/>
          <p:nvPr/>
        </p:nvSpPr>
        <p:spPr>
          <a:xfrm>
            <a:off x="1234440" y="5608320"/>
            <a:ext cx="9723120" cy="474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7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6A2BD5-FFAA-464A-8373-4AF01B9A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69A5D2-15A8-4279-87A1-CC774EB5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72760" cy="620395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Systems Discussion (~5 min)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2D2B6C-3FC1-40DC-B634-92BEB65349F3}"/>
              </a:ext>
            </a:extLst>
          </p:cNvPr>
          <p:cNvSpPr txBox="1">
            <a:spLocks/>
          </p:cNvSpPr>
          <p:nvPr/>
        </p:nvSpPr>
        <p:spPr>
          <a:xfrm>
            <a:off x="2184399" y="2172938"/>
            <a:ext cx="9209671" cy="956124"/>
          </a:xfrm>
          <a:prstGeom prst="rect">
            <a:avLst/>
          </a:prstGeom>
          <a:solidFill>
            <a:srgbClr val="66FF99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system issues might have contributed to this outcome?</a:t>
            </a:r>
          </a:p>
          <a:p>
            <a:pPr marL="0" indent="0" algn="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(every team member to answer)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0AA037-8D0E-4B7B-9EC2-4A7DBD333D8F}"/>
              </a:ext>
            </a:extLst>
          </p:cNvPr>
          <p:cNvSpPr txBox="1">
            <a:spLocks/>
          </p:cNvSpPr>
          <p:nvPr/>
        </p:nvSpPr>
        <p:spPr>
          <a:xfrm>
            <a:off x="889000" y="4207000"/>
            <a:ext cx="9209671" cy="95612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What systems do we have in place to prevent this?</a:t>
            </a:r>
          </a:p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(every team member to answer)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4A6CD1-E18A-49AC-BFF7-1C865272DDEA}"/>
              </a:ext>
            </a:extLst>
          </p:cNvPr>
          <p:cNvSpPr/>
          <p:nvPr/>
        </p:nvSpPr>
        <p:spPr>
          <a:xfrm>
            <a:off x="1234440" y="5608320"/>
            <a:ext cx="9723120" cy="474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0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000">
        <p14:reveal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Widescreen</PresentationFormat>
  <Paragraphs>175</Paragraphs>
  <Slides>10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30 Minute Weekly Framework …</vt:lpstr>
      <vt:lpstr>Introduction to the Patient (&lt; 2 min)</vt:lpstr>
      <vt:lpstr>Team Engagement: Critical Decision Points</vt:lpstr>
      <vt:lpstr>Assessment (~3 min)</vt:lpstr>
      <vt:lpstr>Patient’s Story - Outcomes (&lt; 3 min)</vt:lpstr>
      <vt:lpstr>Team Discussion (~5 min)</vt:lpstr>
      <vt:lpstr>Systems Discussion (~5 min)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2019-05-31T20:03:30Z</dcterms:created>
  <dcterms:modified xsi:type="dcterms:W3CDTF">2020-02-19T19:20:28Z</dcterms:modified>
</cp:coreProperties>
</file>